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5" r:id="rId4"/>
    <p:sldId id="258" r:id="rId5"/>
    <p:sldId id="261" r:id="rId6"/>
    <p:sldId id="266" r:id="rId7"/>
    <p:sldId id="259" r:id="rId8"/>
    <p:sldId id="260" r:id="rId9"/>
    <p:sldId id="262" r:id="rId10"/>
    <p:sldId id="263" r:id="rId11"/>
    <p:sldId id="26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CFD9"/>
    <a:srgbClr val="467F8C"/>
    <a:srgbClr val="2B1C3D"/>
    <a:srgbClr val="081226"/>
    <a:srgbClr val="388EAC"/>
    <a:srgbClr val="10CF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69E0F3-2B53-42AF-B802-F419EC672327}" v="23" dt="2024-09-30T19:06:51.639"/>
    <p1510:client id="{BAF1C833-E0F5-3CAA-4C6D-0AB03C18FBCC}" v="187" dt="2024-10-01T05:47:00.2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72" d="100"/>
          <a:sy n="72" d="100"/>
        </p:scale>
        <p:origin x="-451" y="3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B75EFC-3603-76D4-0EAE-1D1CA480FC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DC2C5720-9952-6479-E6EC-48DA4FC859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73B6D0D1-CD7B-1601-890C-683B9DA8D69D}"/>
              </a:ext>
            </a:extLst>
          </p:cNvPr>
          <p:cNvSpPr>
            <a:spLocks noGrp="1"/>
          </p:cNvSpPr>
          <p:nvPr>
            <p:ph type="dt" sz="half" idx="10"/>
          </p:nvPr>
        </p:nvSpPr>
        <p:spPr/>
        <p:txBody>
          <a:bodyPr/>
          <a:lstStyle/>
          <a:p>
            <a:fld id="{27BF322B-B1C6-4F6E-980C-889ED12AFDB0}" type="datetimeFigureOut">
              <a:rPr lang="en-IN" smtClean="0"/>
              <a:t>29-10-2024</a:t>
            </a:fld>
            <a:endParaRPr lang="en-IN"/>
          </a:p>
        </p:txBody>
      </p:sp>
      <p:sp>
        <p:nvSpPr>
          <p:cNvPr id="5" name="Footer Placeholder 4">
            <a:extLst>
              <a:ext uri="{FF2B5EF4-FFF2-40B4-BE49-F238E27FC236}">
                <a16:creationId xmlns:a16="http://schemas.microsoft.com/office/drawing/2014/main" xmlns="" id="{5ACB3881-E479-3BFD-E4AC-E5FA504E60E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CC6F5727-8836-C943-BF99-867719438382}"/>
              </a:ext>
            </a:extLst>
          </p:cNvPr>
          <p:cNvSpPr>
            <a:spLocks noGrp="1"/>
          </p:cNvSpPr>
          <p:nvPr>
            <p:ph type="sldNum" sz="quarter" idx="12"/>
          </p:nvPr>
        </p:nvSpPr>
        <p:spPr/>
        <p:txBody>
          <a:bodyPr/>
          <a:lstStyle/>
          <a:p>
            <a:fld id="{637A5BF8-7395-4C8C-B377-E1F97BADE50E}" type="slidenum">
              <a:rPr lang="en-IN" smtClean="0"/>
              <a:t>‹#›</a:t>
            </a:fld>
            <a:endParaRPr lang="en-IN"/>
          </a:p>
        </p:txBody>
      </p:sp>
    </p:spTree>
    <p:extLst>
      <p:ext uri="{BB962C8B-B14F-4D97-AF65-F5344CB8AC3E}">
        <p14:creationId xmlns:p14="http://schemas.microsoft.com/office/powerpoint/2010/main" val="3465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25C51A-6794-44D9-CB30-B9253B79108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7A488F27-4646-D6D0-679E-2F49FB1E8B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07DFEF71-31FD-6FBD-B497-39988ADEB093}"/>
              </a:ext>
            </a:extLst>
          </p:cNvPr>
          <p:cNvSpPr>
            <a:spLocks noGrp="1"/>
          </p:cNvSpPr>
          <p:nvPr>
            <p:ph type="dt" sz="half" idx="10"/>
          </p:nvPr>
        </p:nvSpPr>
        <p:spPr/>
        <p:txBody>
          <a:bodyPr/>
          <a:lstStyle/>
          <a:p>
            <a:fld id="{27BF322B-B1C6-4F6E-980C-889ED12AFDB0}" type="datetimeFigureOut">
              <a:rPr lang="en-IN" smtClean="0"/>
              <a:t>29-10-2024</a:t>
            </a:fld>
            <a:endParaRPr lang="en-IN"/>
          </a:p>
        </p:txBody>
      </p:sp>
      <p:sp>
        <p:nvSpPr>
          <p:cNvPr id="5" name="Footer Placeholder 4">
            <a:extLst>
              <a:ext uri="{FF2B5EF4-FFF2-40B4-BE49-F238E27FC236}">
                <a16:creationId xmlns:a16="http://schemas.microsoft.com/office/drawing/2014/main" xmlns="" id="{AA4001BA-69AA-18B7-CEA3-28C2E903175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F046046B-0AF7-DB71-D1DB-AADDD5E7C00C}"/>
              </a:ext>
            </a:extLst>
          </p:cNvPr>
          <p:cNvSpPr>
            <a:spLocks noGrp="1"/>
          </p:cNvSpPr>
          <p:nvPr>
            <p:ph type="sldNum" sz="quarter" idx="12"/>
          </p:nvPr>
        </p:nvSpPr>
        <p:spPr/>
        <p:txBody>
          <a:bodyPr/>
          <a:lstStyle/>
          <a:p>
            <a:fld id="{637A5BF8-7395-4C8C-B377-E1F97BADE50E}" type="slidenum">
              <a:rPr lang="en-IN" smtClean="0"/>
              <a:t>‹#›</a:t>
            </a:fld>
            <a:endParaRPr lang="en-IN"/>
          </a:p>
        </p:txBody>
      </p:sp>
    </p:spTree>
    <p:extLst>
      <p:ext uri="{BB962C8B-B14F-4D97-AF65-F5344CB8AC3E}">
        <p14:creationId xmlns:p14="http://schemas.microsoft.com/office/powerpoint/2010/main" val="38349020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0DFD95CF-30D3-FB58-201B-E70C531FD48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4B79F0CB-66C4-1D34-3F2B-17C0D191FD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17F42881-0487-91B1-A24B-56C648952034}"/>
              </a:ext>
            </a:extLst>
          </p:cNvPr>
          <p:cNvSpPr>
            <a:spLocks noGrp="1"/>
          </p:cNvSpPr>
          <p:nvPr>
            <p:ph type="dt" sz="half" idx="10"/>
          </p:nvPr>
        </p:nvSpPr>
        <p:spPr/>
        <p:txBody>
          <a:bodyPr/>
          <a:lstStyle/>
          <a:p>
            <a:fld id="{27BF322B-B1C6-4F6E-980C-889ED12AFDB0}" type="datetimeFigureOut">
              <a:rPr lang="en-IN" smtClean="0"/>
              <a:t>29-10-2024</a:t>
            </a:fld>
            <a:endParaRPr lang="en-IN"/>
          </a:p>
        </p:txBody>
      </p:sp>
      <p:sp>
        <p:nvSpPr>
          <p:cNvPr id="5" name="Footer Placeholder 4">
            <a:extLst>
              <a:ext uri="{FF2B5EF4-FFF2-40B4-BE49-F238E27FC236}">
                <a16:creationId xmlns:a16="http://schemas.microsoft.com/office/drawing/2014/main" xmlns="" id="{46EC4AC1-AA4A-AB20-F4EE-9AF6E2289AD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3D809E64-B452-DB0C-32EC-A4824CC811DB}"/>
              </a:ext>
            </a:extLst>
          </p:cNvPr>
          <p:cNvSpPr>
            <a:spLocks noGrp="1"/>
          </p:cNvSpPr>
          <p:nvPr>
            <p:ph type="sldNum" sz="quarter" idx="12"/>
          </p:nvPr>
        </p:nvSpPr>
        <p:spPr/>
        <p:txBody>
          <a:bodyPr/>
          <a:lstStyle/>
          <a:p>
            <a:fld id="{637A5BF8-7395-4C8C-B377-E1F97BADE50E}" type="slidenum">
              <a:rPr lang="en-IN" smtClean="0"/>
              <a:t>‹#›</a:t>
            </a:fld>
            <a:endParaRPr lang="en-IN"/>
          </a:p>
        </p:txBody>
      </p:sp>
    </p:spTree>
    <p:extLst>
      <p:ext uri="{BB962C8B-B14F-4D97-AF65-F5344CB8AC3E}">
        <p14:creationId xmlns:p14="http://schemas.microsoft.com/office/powerpoint/2010/main" val="1200295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B02A5C-5485-C281-B8B8-0E0CF4150AF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86702B0E-B5F9-014F-94B6-3F025A088F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56E0EEC9-D4F6-E2EC-DE29-5DA2DFB0933D}"/>
              </a:ext>
            </a:extLst>
          </p:cNvPr>
          <p:cNvSpPr>
            <a:spLocks noGrp="1"/>
          </p:cNvSpPr>
          <p:nvPr>
            <p:ph type="dt" sz="half" idx="10"/>
          </p:nvPr>
        </p:nvSpPr>
        <p:spPr/>
        <p:txBody>
          <a:bodyPr/>
          <a:lstStyle/>
          <a:p>
            <a:fld id="{27BF322B-B1C6-4F6E-980C-889ED12AFDB0}" type="datetimeFigureOut">
              <a:rPr lang="en-IN" smtClean="0"/>
              <a:t>29-10-2024</a:t>
            </a:fld>
            <a:endParaRPr lang="en-IN"/>
          </a:p>
        </p:txBody>
      </p:sp>
      <p:sp>
        <p:nvSpPr>
          <p:cNvPr id="5" name="Footer Placeholder 4">
            <a:extLst>
              <a:ext uri="{FF2B5EF4-FFF2-40B4-BE49-F238E27FC236}">
                <a16:creationId xmlns:a16="http://schemas.microsoft.com/office/drawing/2014/main" xmlns="" id="{75DEEEF0-B132-3AE2-4376-9CBC121BD1B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932D697A-FB3E-5BBC-68F5-7A475D6BCC39}"/>
              </a:ext>
            </a:extLst>
          </p:cNvPr>
          <p:cNvSpPr>
            <a:spLocks noGrp="1"/>
          </p:cNvSpPr>
          <p:nvPr>
            <p:ph type="sldNum" sz="quarter" idx="12"/>
          </p:nvPr>
        </p:nvSpPr>
        <p:spPr/>
        <p:txBody>
          <a:bodyPr/>
          <a:lstStyle/>
          <a:p>
            <a:fld id="{637A5BF8-7395-4C8C-B377-E1F97BADE50E}" type="slidenum">
              <a:rPr lang="en-IN" smtClean="0"/>
              <a:t>‹#›</a:t>
            </a:fld>
            <a:endParaRPr lang="en-IN"/>
          </a:p>
        </p:txBody>
      </p:sp>
    </p:spTree>
    <p:extLst>
      <p:ext uri="{BB962C8B-B14F-4D97-AF65-F5344CB8AC3E}">
        <p14:creationId xmlns:p14="http://schemas.microsoft.com/office/powerpoint/2010/main" val="466637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C63ECA-07A5-F76D-0C82-D930D564200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B1D3C504-289A-3839-F29E-F90544B14E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794B9361-9812-5016-8DFE-5D3773E3494F}"/>
              </a:ext>
            </a:extLst>
          </p:cNvPr>
          <p:cNvSpPr>
            <a:spLocks noGrp="1"/>
          </p:cNvSpPr>
          <p:nvPr>
            <p:ph type="dt" sz="half" idx="10"/>
          </p:nvPr>
        </p:nvSpPr>
        <p:spPr/>
        <p:txBody>
          <a:bodyPr/>
          <a:lstStyle/>
          <a:p>
            <a:fld id="{27BF322B-B1C6-4F6E-980C-889ED12AFDB0}" type="datetimeFigureOut">
              <a:rPr lang="en-IN" smtClean="0"/>
              <a:t>29-10-2024</a:t>
            </a:fld>
            <a:endParaRPr lang="en-IN"/>
          </a:p>
        </p:txBody>
      </p:sp>
      <p:sp>
        <p:nvSpPr>
          <p:cNvPr id="5" name="Footer Placeholder 4">
            <a:extLst>
              <a:ext uri="{FF2B5EF4-FFF2-40B4-BE49-F238E27FC236}">
                <a16:creationId xmlns:a16="http://schemas.microsoft.com/office/drawing/2014/main" xmlns="" id="{00498FCA-6528-5428-42AE-0307C0B167E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D9E49925-CB9C-F672-8FB1-ACF70CFF4411}"/>
              </a:ext>
            </a:extLst>
          </p:cNvPr>
          <p:cNvSpPr>
            <a:spLocks noGrp="1"/>
          </p:cNvSpPr>
          <p:nvPr>
            <p:ph type="sldNum" sz="quarter" idx="12"/>
          </p:nvPr>
        </p:nvSpPr>
        <p:spPr/>
        <p:txBody>
          <a:bodyPr/>
          <a:lstStyle/>
          <a:p>
            <a:fld id="{637A5BF8-7395-4C8C-B377-E1F97BADE50E}" type="slidenum">
              <a:rPr lang="en-IN" smtClean="0"/>
              <a:t>‹#›</a:t>
            </a:fld>
            <a:endParaRPr lang="en-IN"/>
          </a:p>
        </p:txBody>
      </p:sp>
    </p:spTree>
    <p:extLst>
      <p:ext uri="{BB962C8B-B14F-4D97-AF65-F5344CB8AC3E}">
        <p14:creationId xmlns:p14="http://schemas.microsoft.com/office/powerpoint/2010/main" val="4069101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21CC6C-B7C9-AE45-22CE-A168886B797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8F936364-F3ED-F0B2-87C6-04F991A096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33DF75AE-4F67-9BD8-9DF7-19C58DC7A3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927B5B1D-D0DD-FF53-5F15-513F74D8B44B}"/>
              </a:ext>
            </a:extLst>
          </p:cNvPr>
          <p:cNvSpPr>
            <a:spLocks noGrp="1"/>
          </p:cNvSpPr>
          <p:nvPr>
            <p:ph type="dt" sz="half" idx="10"/>
          </p:nvPr>
        </p:nvSpPr>
        <p:spPr/>
        <p:txBody>
          <a:bodyPr/>
          <a:lstStyle/>
          <a:p>
            <a:fld id="{27BF322B-B1C6-4F6E-980C-889ED12AFDB0}" type="datetimeFigureOut">
              <a:rPr lang="en-IN" smtClean="0"/>
              <a:t>29-10-2024</a:t>
            </a:fld>
            <a:endParaRPr lang="en-IN"/>
          </a:p>
        </p:txBody>
      </p:sp>
      <p:sp>
        <p:nvSpPr>
          <p:cNvPr id="6" name="Footer Placeholder 5">
            <a:extLst>
              <a:ext uri="{FF2B5EF4-FFF2-40B4-BE49-F238E27FC236}">
                <a16:creationId xmlns:a16="http://schemas.microsoft.com/office/drawing/2014/main" xmlns="" id="{3DF1607E-D4EC-8BB5-75FB-B171A22BCD1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01FF955C-12DC-E71B-D312-C23343587229}"/>
              </a:ext>
            </a:extLst>
          </p:cNvPr>
          <p:cNvSpPr>
            <a:spLocks noGrp="1"/>
          </p:cNvSpPr>
          <p:nvPr>
            <p:ph type="sldNum" sz="quarter" idx="12"/>
          </p:nvPr>
        </p:nvSpPr>
        <p:spPr/>
        <p:txBody>
          <a:bodyPr/>
          <a:lstStyle/>
          <a:p>
            <a:fld id="{637A5BF8-7395-4C8C-B377-E1F97BADE50E}" type="slidenum">
              <a:rPr lang="en-IN" smtClean="0"/>
              <a:t>‹#›</a:t>
            </a:fld>
            <a:endParaRPr lang="en-IN"/>
          </a:p>
        </p:txBody>
      </p:sp>
    </p:spTree>
    <p:extLst>
      <p:ext uri="{BB962C8B-B14F-4D97-AF65-F5344CB8AC3E}">
        <p14:creationId xmlns:p14="http://schemas.microsoft.com/office/powerpoint/2010/main" val="2357234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1D9967-3197-CF69-596E-A604D271D19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63DC346E-D446-2A28-83E0-E9A715CDAC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3B6EC20-4FA7-84C4-09A6-20BFEC47450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D89E4648-9ECE-8D67-FE61-43EB063E32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43FE89A6-7A40-2303-24ED-7F06D1474C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05028C26-CA67-CFDC-4B2E-26320701550B}"/>
              </a:ext>
            </a:extLst>
          </p:cNvPr>
          <p:cNvSpPr>
            <a:spLocks noGrp="1"/>
          </p:cNvSpPr>
          <p:nvPr>
            <p:ph type="dt" sz="half" idx="10"/>
          </p:nvPr>
        </p:nvSpPr>
        <p:spPr/>
        <p:txBody>
          <a:bodyPr/>
          <a:lstStyle/>
          <a:p>
            <a:fld id="{27BF322B-B1C6-4F6E-980C-889ED12AFDB0}" type="datetimeFigureOut">
              <a:rPr lang="en-IN" smtClean="0"/>
              <a:t>29-10-2024</a:t>
            </a:fld>
            <a:endParaRPr lang="en-IN"/>
          </a:p>
        </p:txBody>
      </p:sp>
      <p:sp>
        <p:nvSpPr>
          <p:cNvPr id="8" name="Footer Placeholder 7">
            <a:extLst>
              <a:ext uri="{FF2B5EF4-FFF2-40B4-BE49-F238E27FC236}">
                <a16:creationId xmlns:a16="http://schemas.microsoft.com/office/drawing/2014/main" xmlns="" id="{C4D1B48A-6251-A9FB-F8B1-98D236CBB73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6F23AF0F-B50F-8C30-AAE0-00C87D741DC8}"/>
              </a:ext>
            </a:extLst>
          </p:cNvPr>
          <p:cNvSpPr>
            <a:spLocks noGrp="1"/>
          </p:cNvSpPr>
          <p:nvPr>
            <p:ph type="sldNum" sz="quarter" idx="12"/>
          </p:nvPr>
        </p:nvSpPr>
        <p:spPr/>
        <p:txBody>
          <a:bodyPr/>
          <a:lstStyle/>
          <a:p>
            <a:fld id="{637A5BF8-7395-4C8C-B377-E1F97BADE50E}" type="slidenum">
              <a:rPr lang="en-IN" smtClean="0"/>
              <a:t>‹#›</a:t>
            </a:fld>
            <a:endParaRPr lang="en-IN"/>
          </a:p>
        </p:txBody>
      </p:sp>
    </p:spTree>
    <p:extLst>
      <p:ext uri="{BB962C8B-B14F-4D97-AF65-F5344CB8AC3E}">
        <p14:creationId xmlns:p14="http://schemas.microsoft.com/office/powerpoint/2010/main" val="3697640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531C82-9B29-6439-354C-8245604EDC6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E3ABF4B7-DF65-00DC-4C2D-CF5DA1CFCC02}"/>
              </a:ext>
            </a:extLst>
          </p:cNvPr>
          <p:cNvSpPr>
            <a:spLocks noGrp="1"/>
          </p:cNvSpPr>
          <p:nvPr>
            <p:ph type="dt" sz="half" idx="10"/>
          </p:nvPr>
        </p:nvSpPr>
        <p:spPr/>
        <p:txBody>
          <a:bodyPr/>
          <a:lstStyle/>
          <a:p>
            <a:fld id="{27BF322B-B1C6-4F6E-980C-889ED12AFDB0}" type="datetimeFigureOut">
              <a:rPr lang="en-IN" smtClean="0"/>
              <a:t>29-10-2024</a:t>
            </a:fld>
            <a:endParaRPr lang="en-IN"/>
          </a:p>
        </p:txBody>
      </p:sp>
      <p:sp>
        <p:nvSpPr>
          <p:cNvPr id="4" name="Footer Placeholder 3">
            <a:extLst>
              <a:ext uri="{FF2B5EF4-FFF2-40B4-BE49-F238E27FC236}">
                <a16:creationId xmlns:a16="http://schemas.microsoft.com/office/drawing/2014/main" xmlns="" id="{1B504AD0-565D-CFA0-0D13-45DC59699A6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05BDF2C6-4E40-A41C-E620-FC461F545926}"/>
              </a:ext>
            </a:extLst>
          </p:cNvPr>
          <p:cNvSpPr>
            <a:spLocks noGrp="1"/>
          </p:cNvSpPr>
          <p:nvPr>
            <p:ph type="sldNum" sz="quarter" idx="12"/>
          </p:nvPr>
        </p:nvSpPr>
        <p:spPr/>
        <p:txBody>
          <a:bodyPr/>
          <a:lstStyle/>
          <a:p>
            <a:fld id="{637A5BF8-7395-4C8C-B377-E1F97BADE50E}" type="slidenum">
              <a:rPr lang="en-IN" smtClean="0"/>
              <a:t>‹#›</a:t>
            </a:fld>
            <a:endParaRPr lang="en-IN"/>
          </a:p>
        </p:txBody>
      </p:sp>
    </p:spTree>
    <p:extLst>
      <p:ext uri="{BB962C8B-B14F-4D97-AF65-F5344CB8AC3E}">
        <p14:creationId xmlns:p14="http://schemas.microsoft.com/office/powerpoint/2010/main" val="885350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01C5E6DB-DE4F-9753-E969-539D8C7B3F13}"/>
              </a:ext>
            </a:extLst>
          </p:cNvPr>
          <p:cNvSpPr>
            <a:spLocks noGrp="1"/>
          </p:cNvSpPr>
          <p:nvPr>
            <p:ph type="dt" sz="half" idx="10"/>
          </p:nvPr>
        </p:nvSpPr>
        <p:spPr/>
        <p:txBody>
          <a:bodyPr/>
          <a:lstStyle/>
          <a:p>
            <a:fld id="{27BF322B-B1C6-4F6E-980C-889ED12AFDB0}" type="datetimeFigureOut">
              <a:rPr lang="en-IN" smtClean="0"/>
              <a:t>29-10-2024</a:t>
            </a:fld>
            <a:endParaRPr lang="en-IN"/>
          </a:p>
        </p:txBody>
      </p:sp>
      <p:sp>
        <p:nvSpPr>
          <p:cNvPr id="3" name="Footer Placeholder 2">
            <a:extLst>
              <a:ext uri="{FF2B5EF4-FFF2-40B4-BE49-F238E27FC236}">
                <a16:creationId xmlns:a16="http://schemas.microsoft.com/office/drawing/2014/main" xmlns="" id="{D7AC5E4D-B8D3-4246-CB1B-942B7BDE2C6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8FC6771F-7C07-1DB5-8497-A05CDBFE186B}"/>
              </a:ext>
            </a:extLst>
          </p:cNvPr>
          <p:cNvSpPr>
            <a:spLocks noGrp="1"/>
          </p:cNvSpPr>
          <p:nvPr>
            <p:ph type="sldNum" sz="quarter" idx="12"/>
          </p:nvPr>
        </p:nvSpPr>
        <p:spPr/>
        <p:txBody>
          <a:bodyPr/>
          <a:lstStyle/>
          <a:p>
            <a:fld id="{637A5BF8-7395-4C8C-B377-E1F97BADE50E}" type="slidenum">
              <a:rPr lang="en-IN" smtClean="0"/>
              <a:t>‹#›</a:t>
            </a:fld>
            <a:endParaRPr lang="en-IN"/>
          </a:p>
        </p:txBody>
      </p:sp>
    </p:spTree>
    <p:extLst>
      <p:ext uri="{BB962C8B-B14F-4D97-AF65-F5344CB8AC3E}">
        <p14:creationId xmlns:p14="http://schemas.microsoft.com/office/powerpoint/2010/main" val="1548011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B7547E-E630-8AA6-CD0E-542EA6D2C6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DA465529-470E-3911-F65C-B07EFF96D8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AB1490CA-533C-D095-303C-F8081ED11A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9EAC1EC5-3966-5C48-8FEC-2692D77B4DFC}"/>
              </a:ext>
            </a:extLst>
          </p:cNvPr>
          <p:cNvSpPr>
            <a:spLocks noGrp="1"/>
          </p:cNvSpPr>
          <p:nvPr>
            <p:ph type="dt" sz="half" idx="10"/>
          </p:nvPr>
        </p:nvSpPr>
        <p:spPr/>
        <p:txBody>
          <a:bodyPr/>
          <a:lstStyle/>
          <a:p>
            <a:fld id="{27BF322B-B1C6-4F6E-980C-889ED12AFDB0}" type="datetimeFigureOut">
              <a:rPr lang="en-IN" smtClean="0"/>
              <a:t>29-10-2024</a:t>
            </a:fld>
            <a:endParaRPr lang="en-IN"/>
          </a:p>
        </p:txBody>
      </p:sp>
      <p:sp>
        <p:nvSpPr>
          <p:cNvPr id="6" name="Footer Placeholder 5">
            <a:extLst>
              <a:ext uri="{FF2B5EF4-FFF2-40B4-BE49-F238E27FC236}">
                <a16:creationId xmlns:a16="http://schemas.microsoft.com/office/drawing/2014/main" xmlns="" id="{97AADE95-F7A3-B5A7-520A-1E0B5114229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89DC7C3C-ECA0-C12F-ADD5-0328163AA125}"/>
              </a:ext>
            </a:extLst>
          </p:cNvPr>
          <p:cNvSpPr>
            <a:spLocks noGrp="1"/>
          </p:cNvSpPr>
          <p:nvPr>
            <p:ph type="sldNum" sz="quarter" idx="12"/>
          </p:nvPr>
        </p:nvSpPr>
        <p:spPr/>
        <p:txBody>
          <a:bodyPr/>
          <a:lstStyle/>
          <a:p>
            <a:fld id="{637A5BF8-7395-4C8C-B377-E1F97BADE50E}" type="slidenum">
              <a:rPr lang="en-IN" smtClean="0"/>
              <a:t>‹#›</a:t>
            </a:fld>
            <a:endParaRPr lang="en-IN"/>
          </a:p>
        </p:txBody>
      </p:sp>
    </p:spTree>
    <p:extLst>
      <p:ext uri="{BB962C8B-B14F-4D97-AF65-F5344CB8AC3E}">
        <p14:creationId xmlns:p14="http://schemas.microsoft.com/office/powerpoint/2010/main" val="1530378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EA6FEC7-D4C3-08B2-C72E-9F43D8DA98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96D19F1C-00D6-18B0-1A8A-6E7652046C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05F8F110-E821-2FA5-FFC2-9306FA6FAA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0F6CAB19-1559-878C-5CCD-1CDC8394E9B9}"/>
              </a:ext>
            </a:extLst>
          </p:cNvPr>
          <p:cNvSpPr>
            <a:spLocks noGrp="1"/>
          </p:cNvSpPr>
          <p:nvPr>
            <p:ph type="dt" sz="half" idx="10"/>
          </p:nvPr>
        </p:nvSpPr>
        <p:spPr/>
        <p:txBody>
          <a:bodyPr/>
          <a:lstStyle/>
          <a:p>
            <a:fld id="{27BF322B-B1C6-4F6E-980C-889ED12AFDB0}" type="datetimeFigureOut">
              <a:rPr lang="en-IN" smtClean="0"/>
              <a:t>29-10-2024</a:t>
            </a:fld>
            <a:endParaRPr lang="en-IN"/>
          </a:p>
        </p:txBody>
      </p:sp>
      <p:sp>
        <p:nvSpPr>
          <p:cNvPr id="6" name="Footer Placeholder 5">
            <a:extLst>
              <a:ext uri="{FF2B5EF4-FFF2-40B4-BE49-F238E27FC236}">
                <a16:creationId xmlns:a16="http://schemas.microsoft.com/office/drawing/2014/main" xmlns="" id="{937B0946-BD73-336A-43DC-C135BD87D1B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99BAD77B-D364-F792-43EC-6ACAB2553749}"/>
              </a:ext>
            </a:extLst>
          </p:cNvPr>
          <p:cNvSpPr>
            <a:spLocks noGrp="1"/>
          </p:cNvSpPr>
          <p:nvPr>
            <p:ph type="sldNum" sz="quarter" idx="12"/>
          </p:nvPr>
        </p:nvSpPr>
        <p:spPr/>
        <p:txBody>
          <a:bodyPr/>
          <a:lstStyle/>
          <a:p>
            <a:fld id="{637A5BF8-7395-4C8C-B377-E1F97BADE50E}" type="slidenum">
              <a:rPr lang="en-IN" smtClean="0"/>
              <a:t>‹#›</a:t>
            </a:fld>
            <a:endParaRPr lang="en-IN"/>
          </a:p>
        </p:txBody>
      </p:sp>
    </p:spTree>
    <p:extLst>
      <p:ext uri="{BB962C8B-B14F-4D97-AF65-F5344CB8AC3E}">
        <p14:creationId xmlns:p14="http://schemas.microsoft.com/office/powerpoint/2010/main" val="2524528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97ACFFC8-21A4-3C8D-1E6A-EF701C86E9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4CAAC284-E08B-0B47-C4EF-B2B00FB2BB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18A43D1A-A3A4-DB4D-EC3F-067B2A3266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BF322B-B1C6-4F6E-980C-889ED12AFDB0}" type="datetimeFigureOut">
              <a:rPr lang="en-IN" smtClean="0"/>
              <a:t>29-10-2024</a:t>
            </a:fld>
            <a:endParaRPr lang="en-IN"/>
          </a:p>
        </p:txBody>
      </p:sp>
      <p:sp>
        <p:nvSpPr>
          <p:cNvPr id="5" name="Footer Placeholder 4">
            <a:extLst>
              <a:ext uri="{FF2B5EF4-FFF2-40B4-BE49-F238E27FC236}">
                <a16:creationId xmlns:a16="http://schemas.microsoft.com/office/drawing/2014/main" xmlns="" id="{B772518F-B3D8-0997-9E12-2A7CB4FDFC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AFFC4BDF-BE7B-A70C-AF1C-A475E97040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7A5BF8-7395-4C8C-B377-E1F97BADE50E}" type="slidenum">
              <a:rPr lang="en-IN" smtClean="0"/>
              <a:t>‹#›</a:t>
            </a:fld>
            <a:endParaRPr lang="en-IN"/>
          </a:p>
        </p:txBody>
      </p:sp>
    </p:spTree>
    <p:extLst>
      <p:ext uri="{BB962C8B-B14F-4D97-AF65-F5344CB8AC3E}">
        <p14:creationId xmlns:p14="http://schemas.microsoft.com/office/powerpoint/2010/main" val="36050587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hyperlink" Target="https://youtu.be/NXa3-X1oQOM?si=w_W4TZGLkdO2cEiQ" TargetMode="External"/><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12.png"/><Relationship Id="rId12" Type="http://schemas.openxmlformats.org/officeDocument/2006/relationships/image" Target="../media/image17.jpeg"/><Relationship Id="rId17" Type="http://schemas.openxmlformats.org/officeDocument/2006/relationships/image" Target="../media/image22.png"/><Relationship Id="rId2" Type="http://schemas.openxmlformats.org/officeDocument/2006/relationships/image" Target="../media/image4.png"/><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5.png"/><Relationship Id="rId9" Type="http://schemas.openxmlformats.org/officeDocument/2006/relationships/image" Target="../media/image14.png"/><Relationship Id="rId1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7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6F82AE-BAA7-4E7F-DBFF-9D062A44E09C}"/>
              </a:ext>
            </a:extLst>
          </p:cNvPr>
          <p:cNvSpPr>
            <a:spLocks noGrp="1"/>
          </p:cNvSpPr>
          <p:nvPr>
            <p:ph type="ctrTitle"/>
          </p:nvPr>
        </p:nvSpPr>
        <p:spPr>
          <a:xfrm>
            <a:off x="2094271" y="2206195"/>
            <a:ext cx="8003458" cy="939493"/>
          </a:xfrm>
        </p:spPr>
        <p:txBody>
          <a:bodyPr/>
          <a:lstStyle/>
          <a:p>
            <a:r>
              <a:rPr lang="en-IN" b="1" dirty="0">
                <a:solidFill>
                  <a:srgbClr val="77CFD9"/>
                </a:solidFill>
                <a:latin typeface="Arial" panose="020B0604020202020204" pitchFamily="34" charset="0"/>
                <a:cs typeface="Arial" panose="020B0604020202020204" pitchFamily="34" charset="0"/>
              </a:rPr>
              <a:t>Round 1 Submission</a:t>
            </a:r>
          </a:p>
        </p:txBody>
      </p:sp>
      <p:sp>
        <p:nvSpPr>
          <p:cNvPr id="3" name="Subtitle 2">
            <a:extLst>
              <a:ext uri="{FF2B5EF4-FFF2-40B4-BE49-F238E27FC236}">
                <a16:creationId xmlns:a16="http://schemas.microsoft.com/office/drawing/2014/main" xmlns="" id="{DD652F4D-8172-701E-4C94-1439CC0E94B5}"/>
              </a:ext>
            </a:extLst>
          </p:cNvPr>
          <p:cNvSpPr>
            <a:spLocks noGrp="1"/>
          </p:cNvSpPr>
          <p:nvPr>
            <p:ph type="subTitle" idx="1"/>
          </p:nvPr>
        </p:nvSpPr>
        <p:spPr>
          <a:xfrm>
            <a:off x="1573161" y="3579602"/>
            <a:ext cx="9202994" cy="2485008"/>
          </a:xfrm>
        </p:spPr>
        <p:txBody>
          <a:bodyPr vert="horz" lIns="91440" tIns="45720" rIns="91440" bIns="45720" rtlCol="0" anchor="t">
            <a:normAutofit/>
          </a:bodyPr>
          <a:lstStyle/>
          <a:p>
            <a:pPr algn="l"/>
            <a:r>
              <a:rPr lang="en-IN" b="1" dirty="0">
                <a:solidFill>
                  <a:schemeClr val="bg1"/>
                </a:solidFill>
                <a:latin typeface="Arial"/>
                <a:cs typeface="Arial"/>
              </a:rPr>
              <a:t>Team Name: </a:t>
            </a:r>
            <a:r>
              <a:rPr lang="en-IN" b="1" dirty="0" err="1">
                <a:solidFill>
                  <a:schemeClr val="bg1"/>
                </a:solidFill>
                <a:latin typeface="Arial"/>
                <a:cs typeface="Arial"/>
              </a:rPr>
              <a:t>SafeSight</a:t>
            </a:r>
            <a:endParaRPr lang="en-IN" b="1" dirty="0">
              <a:solidFill>
                <a:schemeClr val="bg1"/>
              </a:solidFill>
              <a:latin typeface="Arial"/>
              <a:cs typeface="Arial"/>
            </a:endParaRPr>
          </a:p>
          <a:p>
            <a:pPr algn="l"/>
            <a:r>
              <a:rPr lang="en-IN" b="1" dirty="0">
                <a:solidFill>
                  <a:schemeClr val="bg1"/>
                </a:solidFill>
                <a:latin typeface="Arial"/>
                <a:cs typeface="Arial"/>
              </a:rPr>
              <a:t>Chosen Track: Women’s </a:t>
            </a:r>
            <a:r>
              <a:rPr lang="en-IN" b="1" dirty="0" smtClean="0">
                <a:solidFill>
                  <a:schemeClr val="bg1"/>
                </a:solidFill>
                <a:latin typeface="Arial"/>
                <a:cs typeface="Arial"/>
              </a:rPr>
              <a:t>Safety</a:t>
            </a:r>
            <a:endParaRPr lang="en-IN" b="1" dirty="0">
              <a:solidFill>
                <a:schemeClr val="bg1"/>
              </a:solidFill>
              <a:latin typeface="Arial"/>
              <a:cs typeface="Arial"/>
            </a:endParaRPr>
          </a:p>
          <a:p>
            <a:pPr algn="l"/>
            <a:r>
              <a:rPr lang="en-IN" b="1" dirty="0">
                <a:solidFill>
                  <a:schemeClr val="bg1"/>
                </a:solidFill>
                <a:latin typeface="Arial"/>
                <a:cs typeface="Arial"/>
              </a:rPr>
              <a:t>Team Lead Name: Irfan Khan A</a:t>
            </a:r>
          </a:p>
          <a:p>
            <a:pPr algn="l"/>
            <a:r>
              <a:rPr lang="en-IN" b="1" dirty="0">
                <a:solidFill>
                  <a:schemeClr val="bg1"/>
                </a:solidFill>
                <a:latin typeface="Arial"/>
                <a:cs typeface="Arial"/>
              </a:rPr>
              <a:t>Team Lead Contact: 8220791013</a:t>
            </a:r>
            <a:endParaRPr lang="en-IN" dirty="0"/>
          </a:p>
          <a:p>
            <a:pPr algn="l"/>
            <a:endParaRPr lang="en-IN" b="1" dirty="0">
              <a:solidFill>
                <a:schemeClr val="bg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410B417D-8CD2-D579-6DDD-2BF18743D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9201" y="17623"/>
            <a:ext cx="3283974" cy="1715015"/>
          </a:xfrm>
          <a:prstGeom prst="rect">
            <a:avLst/>
          </a:prstGeom>
        </p:spPr>
      </p:pic>
      <p:pic>
        <p:nvPicPr>
          <p:cNvPr id="9" name="Picture 8">
            <a:extLst>
              <a:ext uri="{FF2B5EF4-FFF2-40B4-BE49-F238E27FC236}">
                <a16:creationId xmlns:a16="http://schemas.microsoft.com/office/drawing/2014/main" xmlns="" id="{0CB659C1-90DF-82ED-5176-BD33F3F5806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825" y="-4886"/>
            <a:ext cx="5850193" cy="861620"/>
          </a:xfrm>
          <a:prstGeom prst="rect">
            <a:avLst/>
          </a:prstGeom>
        </p:spPr>
      </p:pic>
    </p:spTree>
    <p:extLst>
      <p:ext uri="{BB962C8B-B14F-4D97-AF65-F5344CB8AC3E}">
        <p14:creationId xmlns:p14="http://schemas.microsoft.com/office/powerpoint/2010/main" val="4918844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7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374CAB-F411-52B2-F0A9-335A298C6900}"/>
              </a:ext>
            </a:extLst>
          </p:cNvPr>
          <p:cNvSpPr>
            <a:spLocks noGrp="1"/>
          </p:cNvSpPr>
          <p:nvPr>
            <p:ph type="title"/>
          </p:nvPr>
        </p:nvSpPr>
        <p:spPr/>
        <p:txBody>
          <a:bodyPr/>
          <a:lstStyle/>
          <a:p>
            <a:r>
              <a:rPr lang="en-IN" b="1" dirty="0">
                <a:solidFill>
                  <a:schemeClr val="bg1"/>
                </a:solidFill>
                <a:latin typeface="Arial" panose="020B0604020202020204" pitchFamily="34" charset="0"/>
                <a:cs typeface="Arial" panose="020B0604020202020204" pitchFamily="34" charset="0"/>
              </a:rPr>
              <a:t>Future Scope</a:t>
            </a:r>
          </a:p>
        </p:txBody>
      </p:sp>
      <p:pic>
        <p:nvPicPr>
          <p:cNvPr id="4" name="Picture 3">
            <a:extLst>
              <a:ext uri="{FF2B5EF4-FFF2-40B4-BE49-F238E27FC236}">
                <a16:creationId xmlns:a16="http://schemas.microsoft.com/office/drawing/2014/main" xmlns="" id="{2D8195C5-5A63-2DA4-6880-90EA9671F2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9201" y="17623"/>
            <a:ext cx="3283974" cy="1715015"/>
          </a:xfrm>
          <a:prstGeom prst="rect">
            <a:avLst/>
          </a:prstGeom>
        </p:spPr>
      </p:pic>
      <p:pic>
        <p:nvPicPr>
          <p:cNvPr id="5" name="Content Placeholder 11">
            <a:extLst>
              <a:ext uri="{FF2B5EF4-FFF2-40B4-BE49-F238E27FC236}">
                <a16:creationId xmlns:a16="http://schemas.microsoft.com/office/drawing/2014/main" xmlns="" id="{D9FB289D-7844-C081-D715-15BD36F98C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74974" y="6115338"/>
            <a:ext cx="4717026" cy="632052"/>
          </a:xfrm>
          <a:prstGeom prst="rect">
            <a:avLst/>
          </a:prstGeom>
        </p:spPr>
      </p:pic>
      <p:sp>
        <p:nvSpPr>
          <p:cNvPr id="6" name="Rectangle 1">
            <a:extLst>
              <a:ext uri="{FF2B5EF4-FFF2-40B4-BE49-F238E27FC236}">
                <a16:creationId xmlns:a16="http://schemas.microsoft.com/office/drawing/2014/main" xmlns="" id="{1276ED18-42A5-700F-995E-0A060082749C}"/>
              </a:ext>
            </a:extLst>
          </p:cNvPr>
          <p:cNvSpPr>
            <a:spLocks noGrp="1" noChangeArrowheads="1"/>
          </p:cNvSpPr>
          <p:nvPr>
            <p:ph idx="1"/>
          </p:nvPr>
        </p:nvSpPr>
        <p:spPr bwMode="auto">
          <a:xfrm>
            <a:off x="838200" y="1969971"/>
            <a:ext cx="10685206" cy="406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6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Enhanced Machine Learning</a:t>
            </a:r>
            <a:r>
              <a:rPr kumimoji="0" lang="en-US" altLang="en-US" sz="16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Improve model accuracy and introduce adaptive learning for real-time responsiveness.</a:t>
            </a: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6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6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Broader Features</a:t>
            </a:r>
            <a:r>
              <a:rPr kumimoji="0" lang="en-US" altLang="en-US" sz="16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Implement multi-language support, personalized safety plans, and community-driven safety features.</a:t>
            </a: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6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6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Expanded Data Utilization</a:t>
            </a:r>
            <a:r>
              <a:rPr kumimoji="0" lang="en-US" altLang="en-US" sz="16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Leverage geospatial analytics and collaborate with smart city initiatives for proactive safety measures.</a:t>
            </a: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6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6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Improved User Experience</a:t>
            </a:r>
            <a:r>
              <a:rPr kumimoji="0" lang="en-US" altLang="en-US" sz="16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Focus on user-centric design and customization options for better engagement.</a:t>
            </a: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6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6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Collaboration and Partnerships</a:t>
            </a:r>
            <a:r>
              <a:rPr kumimoji="0" lang="en-US" altLang="en-US" sz="16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Work with law enforcement and NGOs to enhance response protocols and promote the app.</a:t>
            </a: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6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6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Advanced Connectivity</a:t>
            </a:r>
            <a:r>
              <a:rPr kumimoji="0" lang="en-US" altLang="en-US" sz="16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Explore IoT integration and global connectivity solutions for broader reach.</a:t>
            </a: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6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6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Market Expansion</a:t>
            </a:r>
            <a:r>
              <a:rPr kumimoji="0" lang="en-US" altLang="en-US" sz="16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Scale to international markets and corporate partnerships for employee safety.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1521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7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54FAF5-5528-CB24-955E-C59DA7027E93}"/>
              </a:ext>
            </a:extLst>
          </p:cNvPr>
          <p:cNvSpPr>
            <a:spLocks noGrp="1"/>
          </p:cNvSpPr>
          <p:nvPr>
            <p:ph type="title"/>
          </p:nvPr>
        </p:nvSpPr>
        <p:spPr/>
        <p:txBody>
          <a:bodyPr/>
          <a:lstStyle/>
          <a:p>
            <a:r>
              <a:rPr lang="en-IN" b="1" dirty="0">
                <a:solidFill>
                  <a:schemeClr val="bg1"/>
                </a:solidFill>
                <a:latin typeface="Arial" panose="020B0604020202020204" pitchFamily="34" charset="0"/>
                <a:cs typeface="Arial" panose="020B0604020202020204" pitchFamily="34" charset="0"/>
              </a:rPr>
              <a:t>Prototype Demonstration</a:t>
            </a:r>
          </a:p>
        </p:txBody>
      </p:sp>
      <p:sp>
        <p:nvSpPr>
          <p:cNvPr id="3" name="Content Placeholder 2">
            <a:extLst>
              <a:ext uri="{FF2B5EF4-FFF2-40B4-BE49-F238E27FC236}">
                <a16:creationId xmlns:a16="http://schemas.microsoft.com/office/drawing/2014/main" xmlns="" id="{15828AA8-4D5F-44E8-BF80-D0255A27AA1D}"/>
              </a:ext>
            </a:extLst>
          </p:cNvPr>
          <p:cNvSpPr>
            <a:spLocks noGrp="1"/>
          </p:cNvSpPr>
          <p:nvPr>
            <p:ph idx="1"/>
          </p:nvPr>
        </p:nvSpPr>
        <p:spPr/>
        <p:txBody>
          <a:bodyPr vert="horz" lIns="91440" tIns="45720" rIns="91440" bIns="45720" rtlCol="0" anchor="t">
            <a:normAutofit/>
          </a:bodyPr>
          <a:lstStyle/>
          <a:p>
            <a:pPr marL="0" indent="0">
              <a:buNone/>
            </a:pPr>
            <a:endParaRPr lang="en-IN" dirty="0">
              <a:solidFill>
                <a:schemeClr val="bg1"/>
              </a:solidFill>
              <a:latin typeface="Arial"/>
              <a:cs typeface="Arial"/>
              <a:hlinkClick r:id="rId3"/>
            </a:endParaRPr>
          </a:p>
          <a:p>
            <a:pPr marL="0" indent="0">
              <a:buNone/>
            </a:pPr>
            <a:endParaRPr lang="en-IN" dirty="0">
              <a:solidFill>
                <a:schemeClr val="bg1"/>
              </a:solidFill>
              <a:latin typeface="Arial"/>
              <a:cs typeface="Arial"/>
              <a:hlinkClick r:id="rId3"/>
            </a:endParaRPr>
          </a:p>
          <a:p>
            <a:pPr marL="0" indent="0">
              <a:buNone/>
            </a:pPr>
            <a:endParaRPr lang="en-IN" dirty="0">
              <a:solidFill>
                <a:schemeClr val="bg1"/>
              </a:solidFill>
              <a:latin typeface="Arial"/>
              <a:cs typeface="Arial"/>
              <a:hlinkClick r:id="rId3"/>
            </a:endParaRPr>
          </a:p>
          <a:p>
            <a:pPr marL="0" indent="0" algn="ctr">
              <a:buNone/>
            </a:pPr>
            <a:r>
              <a:rPr lang="en-IN" dirty="0">
                <a:solidFill>
                  <a:schemeClr val="bg1"/>
                </a:solidFill>
                <a:latin typeface="Arial"/>
                <a:cs typeface="Arial"/>
                <a:hlinkClick r:id="rId3"/>
              </a:rPr>
              <a:t>https://youtu.be/NXa3-X1oQOM?si=w_W4TZGLkdO2cEiQ</a:t>
            </a:r>
            <a:endParaRPr lang="en-IN" dirty="0">
              <a:solidFill>
                <a:schemeClr val="bg1"/>
              </a:solidFill>
              <a:latin typeface="Arial"/>
              <a:cs typeface="Arial"/>
            </a:endParaRPr>
          </a:p>
        </p:txBody>
      </p:sp>
      <p:pic>
        <p:nvPicPr>
          <p:cNvPr id="4" name="Picture 3">
            <a:extLst>
              <a:ext uri="{FF2B5EF4-FFF2-40B4-BE49-F238E27FC236}">
                <a16:creationId xmlns:a16="http://schemas.microsoft.com/office/drawing/2014/main" xmlns="" id="{0B531306-15A5-17F1-E1AB-FE7738E3E1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39201" y="17623"/>
            <a:ext cx="3283974" cy="1715015"/>
          </a:xfrm>
          <a:prstGeom prst="rect">
            <a:avLst/>
          </a:prstGeom>
        </p:spPr>
      </p:pic>
      <p:pic>
        <p:nvPicPr>
          <p:cNvPr id="5" name="Content Placeholder 11">
            <a:extLst>
              <a:ext uri="{FF2B5EF4-FFF2-40B4-BE49-F238E27FC236}">
                <a16:creationId xmlns:a16="http://schemas.microsoft.com/office/drawing/2014/main" xmlns="" id="{2450FD92-169D-9685-B132-1C580325547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74974" y="6115338"/>
            <a:ext cx="4717026" cy="632052"/>
          </a:xfrm>
          <a:prstGeom prst="rect">
            <a:avLst/>
          </a:prstGeom>
        </p:spPr>
      </p:pic>
    </p:spTree>
    <p:extLst>
      <p:ext uri="{BB962C8B-B14F-4D97-AF65-F5344CB8AC3E}">
        <p14:creationId xmlns:p14="http://schemas.microsoft.com/office/powerpoint/2010/main" val="2082361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7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D75CAD-E704-F10D-579B-CCDF03A10A78}"/>
              </a:ext>
            </a:extLst>
          </p:cNvPr>
          <p:cNvSpPr>
            <a:spLocks noGrp="1"/>
          </p:cNvSpPr>
          <p:nvPr>
            <p:ph type="title"/>
          </p:nvPr>
        </p:nvSpPr>
        <p:spPr/>
        <p:txBody>
          <a:bodyPr/>
          <a:lstStyle/>
          <a:p>
            <a:r>
              <a:rPr lang="en-IN" b="1" dirty="0">
                <a:solidFill>
                  <a:schemeClr val="bg1"/>
                </a:solidFill>
                <a:latin typeface="Arial"/>
                <a:cs typeface="Arial"/>
              </a:rPr>
              <a:t>Team Details</a:t>
            </a:r>
            <a:endParaRPr lang="en-IN" b="1" dirty="0">
              <a:solidFill>
                <a:schemeClr val="bg1"/>
              </a:solidFill>
              <a:latin typeface="Arial" panose="020B0604020202020204" pitchFamily="34" charset="0"/>
              <a:cs typeface="Arial" panose="020B0604020202020204" pitchFamily="34" charset="0"/>
            </a:endParaRPr>
          </a:p>
        </p:txBody>
      </p:sp>
      <p:pic>
        <p:nvPicPr>
          <p:cNvPr id="12" name="Content Placeholder 11">
            <a:extLst>
              <a:ext uri="{FF2B5EF4-FFF2-40B4-BE49-F238E27FC236}">
                <a16:creationId xmlns:a16="http://schemas.microsoft.com/office/drawing/2014/main" xmlns="" id="{17D7F425-A0E1-C439-10DD-DEB6A65850F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7474974" y="6115338"/>
            <a:ext cx="4717026" cy="632052"/>
          </a:xfrm>
        </p:spPr>
      </p:pic>
      <p:pic>
        <p:nvPicPr>
          <p:cNvPr id="4" name="Picture 3">
            <a:extLst>
              <a:ext uri="{FF2B5EF4-FFF2-40B4-BE49-F238E27FC236}">
                <a16:creationId xmlns:a16="http://schemas.microsoft.com/office/drawing/2014/main" xmlns="" id="{0D375D9E-1E8B-CEA2-A729-CF0C3E0CF1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90040" y="110610"/>
            <a:ext cx="3283974" cy="1715015"/>
          </a:xfrm>
          <a:prstGeom prst="rect">
            <a:avLst/>
          </a:prstGeom>
        </p:spPr>
      </p:pic>
      <p:graphicFrame>
        <p:nvGraphicFramePr>
          <p:cNvPr id="3" name="Table 2">
            <a:extLst>
              <a:ext uri="{FF2B5EF4-FFF2-40B4-BE49-F238E27FC236}">
                <a16:creationId xmlns:a16="http://schemas.microsoft.com/office/drawing/2014/main" xmlns="" id="{FC013F0E-F592-27C4-D5E6-AA35E18B242F}"/>
              </a:ext>
            </a:extLst>
          </p:cNvPr>
          <p:cNvGraphicFramePr>
            <a:graphicFrameLocks noGrp="1"/>
          </p:cNvGraphicFramePr>
          <p:nvPr>
            <p:extLst>
              <p:ext uri="{D42A27DB-BD31-4B8C-83A1-F6EECF244321}">
                <p14:modId xmlns:p14="http://schemas.microsoft.com/office/powerpoint/2010/main" val="1941108336"/>
              </p:ext>
            </p:extLst>
          </p:nvPr>
        </p:nvGraphicFramePr>
        <p:xfrm>
          <a:off x="839372" y="1959161"/>
          <a:ext cx="10502041" cy="3975280"/>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xmlns="" val="49559254"/>
                    </a:ext>
                  </a:extLst>
                </a:gridCol>
                <a:gridCol w="2321168">
                  <a:extLst>
                    <a:ext uri="{9D8B030D-6E8A-4147-A177-3AD203B41FA5}">
                      <a16:colId xmlns:a16="http://schemas.microsoft.com/office/drawing/2014/main" xmlns="" val="2660022233"/>
                    </a:ext>
                  </a:extLst>
                </a:gridCol>
                <a:gridCol w="1465384">
                  <a:extLst>
                    <a:ext uri="{9D8B030D-6E8A-4147-A177-3AD203B41FA5}">
                      <a16:colId xmlns:a16="http://schemas.microsoft.com/office/drawing/2014/main" xmlns="" val="1351089553"/>
                    </a:ext>
                  </a:extLst>
                </a:gridCol>
                <a:gridCol w="4429489">
                  <a:extLst>
                    <a:ext uri="{9D8B030D-6E8A-4147-A177-3AD203B41FA5}">
                      <a16:colId xmlns:a16="http://schemas.microsoft.com/office/drawing/2014/main" xmlns="" val="668634172"/>
                    </a:ext>
                  </a:extLst>
                </a:gridCol>
              </a:tblGrid>
              <a:tr h="795056">
                <a:tc>
                  <a:txBody>
                    <a:bodyPr/>
                    <a:lstStyle/>
                    <a:p>
                      <a:pPr algn="ctr"/>
                      <a:r>
                        <a:rPr lang="en-US" sz="2800" dirty="0"/>
                        <a:t>Name</a:t>
                      </a:r>
                    </a:p>
                  </a:txBody>
                  <a:tcPr>
                    <a:noFill/>
                  </a:tcPr>
                </a:tc>
                <a:tc>
                  <a:txBody>
                    <a:bodyPr/>
                    <a:lstStyle/>
                    <a:p>
                      <a:pPr algn="ctr"/>
                      <a:r>
                        <a:rPr lang="en-US" sz="2800" dirty="0"/>
                        <a:t>Department </a:t>
                      </a:r>
                    </a:p>
                  </a:txBody>
                  <a:tcPr>
                    <a:noFill/>
                  </a:tcPr>
                </a:tc>
                <a:tc>
                  <a:txBody>
                    <a:bodyPr/>
                    <a:lstStyle/>
                    <a:p>
                      <a:pPr algn="ctr"/>
                      <a:r>
                        <a:rPr lang="en-US" sz="2800" dirty="0"/>
                        <a:t>Year </a:t>
                      </a:r>
                    </a:p>
                  </a:txBody>
                  <a:tcPr>
                    <a:noFill/>
                  </a:tcPr>
                </a:tc>
                <a:tc>
                  <a:txBody>
                    <a:bodyPr/>
                    <a:lstStyle/>
                    <a:p>
                      <a:pPr algn="ctr"/>
                      <a:r>
                        <a:rPr lang="en-US" sz="2800" dirty="0"/>
                        <a:t>College</a:t>
                      </a:r>
                    </a:p>
                  </a:txBody>
                  <a:tcPr>
                    <a:noFill/>
                  </a:tcPr>
                </a:tc>
                <a:extLst>
                  <a:ext uri="{0D108BD9-81ED-4DB2-BD59-A6C34878D82A}">
                    <a16:rowId xmlns:a16="http://schemas.microsoft.com/office/drawing/2014/main" xmlns="" val="2601095183"/>
                  </a:ext>
                </a:extLst>
              </a:tr>
              <a:tr h="795056">
                <a:tc>
                  <a:txBody>
                    <a:bodyPr/>
                    <a:lstStyle/>
                    <a:p>
                      <a:r>
                        <a:rPr lang="en-US" dirty="0" err="1">
                          <a:solidFill>
                            <a:schemeClr val="bg1"/>
                          </a:solidFill>
                          <a:latin typeface="Times New Roman" panose="02020603050405020304" pitchFamily="18" charset="0"/>
                          <a:cs typeface="Times New Roman" panose="02020603050405020304" pitchFamily="18" charset="0"/>
                        </a:rPr>
                        <a:t>Arshiya</a:t>
                      </a:r>
                      <a:r>
                        <a:rPr lang="en-US" dirty="0">
                          <a:solidFill>
                            <a:schemeClr val="bg1"/>
                          </a:solidFill>
                          <a:latin typeface="Times New Roman" panose="02020603050405020304" pitchFamily="18" charset="0"/>
                          <a:cs typeface="Times New Roman" panose="02020603050405020304" pitchFamily="18" charset="0"/>
                        </a:rPr>
                        <a:t> A</a:t>
                      </a:r>
                    </a:p>
                  </a:txBody>
                  <a:tcPr>
                    <a:noFill/>
                  </a:tcPr>
                </a:tc>
                <a:tc>
                  <a:txBody>
                    <a:bodyPr/>
                    <a:lstStyle/>
                    <a:p>
                      <a:r>
                        <a:rPr lang="en-US" dirty="0">
                          <a:solidFill>
                            <a:schemeClr val="bg1"/>
                          </a:solidFill>
                        </a:rPr>
                        <a:t>Artificial Intelligence and Data Science</a:t>
                      </a:r>
                    </a:p>
                  </a:txBody>
                  <a:tcPr>
                    <a:noFill/>
                  </a:tcPr>
                </a:tc>
                <a:tc>
                  <a:txBody>
                    <a:bodyPr/>
                    <a:lstStyle/>
                    <a:p>
                      <a:r>
                        <a:rPr lang="en-US" dirty="0">
                          <a:solidFill>
                            <a:schemeClr val="bg1"/>
                          </a:solidFill>
                        </a:rPr>
                        <a:t>II</a:t>
                      </a:r>
                    </a:p>
                  </a:txBody>
                  <a:tcPr>
                    <a:noFill/>
                  </a:tcPr>
                </a:tc>
                <a:tc>
                  <a:txBody>
                    <a:bodyPr/>
                    <a:lstStyle/>
                    <a:p>
                      <a:r>
                        <a:rPr lang="en-US" dirty="0">
                          <a:solidFill>
                            <a:schemeClr val="bg1"/>
                          </a:solidFill>
                        </a:rPr>
                        <a:t>Sri Eshwar College of Engineering</a:t>
                      </a:r>
                    </a:p>
                  </a:txBody>
                  <a:tcPr>
                    <a:noFill/>
                  </a:tcPr>
                </a:tc>
                <a:extLst>
                  <a:ext uri="{0D108BD9-81ED-4DB2-BD59-A6C34878D82A}">
                    <a16:rowId xmlns:a16="http://schemas.microsoft.com/office/drawing/2014/main" xmlns="" val="1391418385"/>
                  </a:ext>
                </a:extLst>
              </a:tr>
              <a:tr h="795056">
                <a:tc>
                  <a:txBody>
                    <a:bodyPr/>
                    <a:lstStyle/>
                    <a:p>
                      <a:r>
                        <a:rPr lang="en-US" dirty="0">
                          <a:solidFill>
                            <a:schemeClr val="bg1"/>
                          </a:solidFill>
                        </a:rPr>
                        <a:t>Atharsha P</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Artificial Intelligence and Data Science</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II</a:t>
                      </a:r>
                    </a:p>
                    <a:p>
                      <a:endParaRPr lang="en-US" dirty="0">
                        <a:solidFill>
                          <a:schemeClr val="bg1"/>
                        </a:solidFill>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Sri Eshwar College of Engineering</a:t>
                      </a:r>
                    </a:p>
                    <a:p>
                      <a:endParaRPr lang="en-US" dirty="0">
                        <a:solidFill>
                          <a:schemeClr val="bg1"/>
                        </a:solidFill>
                      </a:endParaRPr>
                    </a:p>
                  </a:txBody>
                  <a:tcPr>
                    <a:noFill/>
                  </a:tcPr>
                </a:tc>
                <a:extLst>
                  <a:ext uri="{0D108BD9-81ED-4DB2-BD59-A6C34878D82A}">
                    <a16:rowId xmlns:a16="http://schemas.microsoft.com/office/drawing/2014/main" xmlns="" val="1065043323"/>
                  </a:ext>
                </a:extLst>
              </a:tr>
              <a:tr h="795056">
                <a:tc>
                  <a:txBody>
                    <a:bodyPr/>
                    <a:lstStyle/>
                    <a:p>
                      <a:r>
                        <a:rPr lang="en-US" dirty="0" err="1">
                          <a:solidFill>
                            <a:schemeClr val="bg1"/>
                          </a:solidFill>
                        </a:rPr>
                        <a:t>Bavishnavi</a:t>
                      </a:r>
                      <a:r>
                        <a:rPr lang="en-US" dirty="0">
                          <a:solidFill>
                            <a:schemeClr val="bg1"/>
                          </a:solidFill>
                        </a:rPr>
                        <a:t> S</a:t>
                      </a:r>
                    </a:p>
                  </a:txBody>
                  <a:tcPr>
                    <a:noFill/>
                  </a:tcPr>
                </a:tc>
                <a:tc>
                  <a:txBody>
                    <a:bodyPr/>
                    <a:lstStyle/>
                    <a:p>
                      <a:r>
                        <a:rPr lang="en-US" dirty="0">
                          <a:solidFill>
                            <a:schemeClr val="bg1"/>
                          </a:solidFill>
                        </a:rPr>
                        <a:t>Artificial Intelligence and Data Science</a:t>
                      </a:r>
                    </a:p>
                  </a:txBody>
                  <a:tcPr>
                    <a:noFill/>
                  </a:tcPr>
                </a:tc>
                <a:tc>
                  <a:txBody>
                    <a:bodyPr/>
                    <a:lstStyle/>
                    <a:p>
                      <a:r>
                        <a:rPr lang="en-US" dirty="0">
                          <a:solidFill>
                            <a:schemeClr val="bg1"/>
                          </a:solidFill>
                        </a:rPr>
                        <a:t>II</a:t>
                      </a:r>
                    </a:p>
                  </a:txBody>
                  <a:tcPr>
                    <a:noFill/>
                  </a:tcPr>
                </a:tc>
                <a:tc>
                  <a:txBody>
                    <a:bodyPr/>
                    <a:lstStyle/>
                    <a:p>
                      <a:r>
                        <a:rPr lang="en-US" dirty="0">
                          <a:solidFill>
                            <a:schemeClr val="bg1"/>
                          </a:solidFill>
                        </a:rPr>
                        <a:t>Sri Eshwar College of Engineering</a:t>
                      </a:r>
                    </a:p>
                  </a:txBody>
                  <a:tcPr>
                    <a:noFill/>
                  </a:tcPr>
                </a:tc>
                <a:extLst>
                  <a:ext uri="{0D108BD9-81ED-4DB2-BD59-A6C34878D82A}">
                    <a16:rowId xmlns:a16="http://schemas.microsoft.com/office/drawing/2014/main" xmlns="" val="2371340614"/>
                  </a:ext>
                </a:extLst>
              </a:tr>
              <a:tr h="795056">
                <a:tc>
                  <a:txBody>
                    <a:bodyPr/>
                    <a:lstStyle/>
                    <a:p>
                      <a:r>
                        <a:rPr lang="en-US" dirty="0">
                          <a:solidFill>
                            <a:schemeClr val="bg1"/>
                          </a:solidFill>
                        </a:rPr>
                        <a:t>Irfan Khan A</a:t>
                      </a:r>
                    </a:p>
                  </a:txBody>
                  <a:tcPr>
                    <a:noFill/>
                  </a:tcPr>
                </a:tc>
                <a:tc>
                  <a:txBody>
                    <a:bodyPr/>
                    <a:lstStyle/>
                    <a:p>
                      <a:r>
                        <a:rPr lang="en-US" dirty="0">
                          <a:solidFill>
                            <a:schemeClr val="bg1"/>
                          </a:solidFill>
                        </a:rPr>
                        <a:t>Artificial Intelligence and Data Science</a:t>
                      </a:r>
                    </a:p>
                  </a:txBody>
                  <a:tcPr>
                    <a:noFill/>
                  </a:tcPr>
                </a:tc>
                <a:tc>
                  <a:txBody>
                    <a:bodyPr/>
                    <a:lstStyle/>
                    <a:p>
                      <a:r>
                        <a:rPr lang="en-US" dirty="0">
                          <a:solidFill>
                            <a:schemeClr val="bg1"/>
                          </a:solidFill>
                        </a:rPr>
                        <a:t>II</a:t>
                      </a:r>
                    </a:p>
                  </a:txBody>
                  <a:tcPr>
                    <a:noFill/>
                  </a:tcPr>
                </a:tc>
                <a:tc>
                  <a:txBody>
                    <a:bodyPr/>
                    <a:lstStyle/>
                    <a:p>
                      <a:r>
                        <a:rPr lang="en-US" dirty="0">
                          <a:solidFill>
                            <a:schemeClr val="bg1"/>
                          </a:solidFill>
                        </a:rPr>
                        <a:t>Sri Eshwar College of Engineering</a:t>
                      </a:r>
                    </a:p>
                  </a:txBody>
                  <a:tcPr>
                    <a:noFill/>
                  </a:tcPr>
                </a:tc>
                <a:extLst>
                  <a:ext uri="{0D108BD9-81ED-4DB2-BD59-A6C34878D82A}">
                    <a16:rowId xmlns:a16="http://schemas.microsoft.com/office/drawing/2014/main" xmlns="" val="721222360"/>
                  </a:ext>
                </a:extLst>
              </a:tr>
            </a:tbl>
          </a:graphicData>
        </a:graphic>
      </p:graphicFrame>
    </p:spTree>
    <p:extLst>
      <p:ext uri="{BB962C8B-B14F-4D97-AF65-F5344CB8AC3E}">
        <p14:creationId xmlns:p14="http://schemas.microsoft.com/office/powerpoint/2010/main" val="1927129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7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D75CAD-E704-F10D-579B-CCDF03A10A78}"/>
              </a:ext>
            </a:extLst>
          </p:cNvPr>
          <p:cNvSpPr>
            <a:spLocks noGrp="1"/>
          </p:cNvSpPr>
          <p:nvPr>
            <p:ph type="title"/>
          </p:nvPr>
        </p:nvSpPr>
        <p:spPr/>
        <p:txBody>
          <a:bodyPr/>
          <a:lstStyle/>
          <a:p>
            <a:r>
              <a:rPr lang="en-IN" b="1" dirty="0">
                <a:solidFill>
                  <a:schemeClr val="bg1"/>
                </a:solidFill>
                <a:latin typeface="Arial" panose="020B0604020202020204" pitchFamily="34" charset="0"/>
                <a:cs typeface="Arial" panose="020B0604020202020204" pitchFamily="34" charset="0"/>
              </a:rPr>
              <a:t>Problem Statement</a:t>
            </a:r>
          </a:p>
        </p:txBody>
      </p:sp>
      <p:pic>
        <p:nvPicPr>
          <p:cNvPr id="12" name="Content Placeholder 11">
            <a:extLst>
              <a:ext uri="{FF2B5EF4-FFF2-40B4-BE49-F238E27FC236}">
                <a16:creationId xmlns:a16="http://schemas.microsoft.com/office/drawing/2014/main" xmlns="" id="{17D7F425-A0E1-C439-10DD-DEB6A65850F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7474974" y="6115338"/>
            <a:ext cx="4717026" cy="632052"/>
          </a:xfrm>
        </p:spPr>
      </p:pic>
      <p:pic>
        <p:nvPicPr>
          <p:cNvPr id="4" name="Picture 3">
            <a:extLst>
              <a:ext uri="{FF2B5EF4-FFF2-40B4-BE49-F238E27FC236}">
                <a16:creationId xmlns:a16="http://schemas.microsoft.com/office/drawing/2014/main" xmlns="" id="{0D375D9E-1E8B-CEA2-A729-CF0C3E0CF1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90040" y="110610"/>
            <a:ext cx="3283974" cy="1715015"/>
          </a:xfrm>
          <a:prstGeom prst="rect">
            <a:avLst/>
          </a:prstGeom>
        </p:spPr>
      </p:pic>
      <p:sp>
        <p:nvSpPr>
          <p:cNvPr id="5" name="TextBox 4">
            <a:extLst>
              <a:ext uri="{FF2B5EF4-FFF2-40B4-BE49-F238E27FC236}">
                <a16:creationId xmlns:a16="http://schemas.microsoft.com/office/drawing/2014/main" xmlns="" id="{BFDEA0D6-8ECD-7BF4-2E70-C6684A6D0D6D}"/>
              </a:ext>
            </a:extLst>
          </p:cNvPr>
          <p:cNvSpPr txBox="1"/>
          <p:nvPr/>
        </p:nvSpPr>
        <p:spPr>
          <a:xfrm>
            <a:off x="838200" y="1945203"/>
            <a:ext cx="10075606" cy="2345322"/>
          </a:xfrm>
          <a:prstGeom prst="rect">
            <a:avLst/>
          </a:prstGeom>
          <a:noFill/>
        </p:spPr>
        <p:txBody>
          <a:bodyPr wrap="square">
            <a:spAutoFit/>
          </a:bodyPr>
          <a:lstStyle/>
          <a:p>
            <a:pPr algn="just">
              <a:lnSpc>
                <a:spcPct val="150000"/>
              </a:lnSpc>
            </a:pPr>
            <a:r>
              <a:rPr lang="en-US" sz="2000" dirty="0">
                <a:solidFill>
                  <a:schemeClr val="bg1"/>
                </a:solidFill>
                <a:latin typeface="Times New Roman" panose="02020603050405020304" pitchFamily="18" charset="0"/>
                <a:cs typeface="Times New Roman" panose="02020603050405020304" pitchFamily="18" charset="0"/>
              </a:rPr>
              <a:t>Women’s safety is a major concern, especially in isolated and low-lit areas where incidents of harassment and assault are more common. With over 300,000 crimes against women reported in India in 2023, existing safety measures often fail to provide timely help during emergencies. This limits women’s freedom and sense of security. How can we use technology to create a safer environment and offer real-time support when it’s needed most?</a:t>
            </a:r>
            <a:endParaRPr lang="en-IN"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5874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7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D2284C-A602-0E0C-2B62-959765949E43}"/>
              </a:ext>
            </a:extLst>
          </p:cNvPr>
          <p:cNvSpPr>
            <a:spLocks noGrp="1"/>
          </p:cNvSpPr>
          <p:nvPr>
            <p:ph type="title"/>
          </p:nvPr>
        </p:nvSpPr>
        <p:spPr/>
        <p:txBody>
          <a:bodyPr/>
          <a:lstStyle/>
          <a:p>
            <a:r>
              <a:rPr lang="en-IN" b="1" dirty="0">
                <a:solidFill>
                  <a:schemeClr val="bg1"/>
                </a:solidFill>
                <a:latin typeface="Arial" panose="020B0604020202020204" pitchFamily="34" charset="0"/>
                <a:cs typeface="Arial" panose="020B0604020202020204" pitchFamily="34" charset="0"/>
              </a:rPr>
              <a:t>Proposed Solution</a:t>
            </a:r>
          </a:p>
        </p:txBody>
      </p:sp>
      <p:pic>
        <p:nvPicPr>
          <p:cNvPr id="4" name="Picture 3">
            <a:extLst>
              <a:ext uri="{FF2B5EF4-FFF2-40B4-BE49-F238E27FC236}">
                <a16:creationId xmlns:a16="http://schemas.microsoft.com/office/drawing/2014/main" xmlns="" id="{B46B4345-EAC0-CA84-98A1-4F5C6547B1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9201" y="17623"/>
            <a:ext cx="3283974" cy="1715015"/>
          </a:xfrm>
          <a:prstGeom prst="rect">
            <a:avLst/>
          </a:prstGeom>
        </p:spPr>
      </p:pic>
      <p:pic>
        <p:nvPicPr>
          <p:cNvPr id="5" name="Content Placeholder 11">
            <a:extLst>
              <a:ext uri="{FF2B5EF4-FFF2-40B4-BE49-F238E27FC236}">
                <a16:creationId xmlns:a16="http://schemas.microsoft.com/office/drawing/2014/main" xmlns="" id="{0A58DD75-2745-E7BB-5258-7F3299F706A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74974" y="6115338"/>
            <a:ext cx="4717026" cy="632052"/>
          </a:xfrm>
          <a:prstGeom prst="rect">
            <a:avLst/>
          </a:prstGeom>
        </p:spPr>
      </p:pic>
      <p:sp>
        <p:nvSpPr>
          <p:cNvPr id="6" name="Rectangle 1">
            <a:extLst>
              <a:ext uri="{FF2B5EF4-FFF2-40B4-BE49-F238E27FC236}">
                <a16:creationId xmlns:a16="http://schemas.microsoft.com/office/drawing/2014/main" xmlns="" id="{C982BFAB-04F3-DDBE-3914-5B84E804B7EC}"/>
              </a:ext>
            </a:extLst>
          </p:cNvPr>
          <p:cNvSpPr>
            <a:spLocks noGrp="1" noChangeArrowheads="1"/>
          </p:cNvSpPr>
          <p:nvPr>
            <p:ph idx="1"/>
          </p:nvPr>
        </p:nvSpPr>
        <p:spPr bwMode="auto">
          <a:xfrm>
            <a:off x="693706" y="1446749"/>
            <a:ext cx="10077759" cy="5109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2" spcCol="360000"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App Features: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3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3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SOS Alert System</a:t>
            </a: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Instantly send alerts with real-time location to pre-saved contacts.</a:t>
            </a: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3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Real-Time Location Tracking</a:t>
            </a: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Continuously share the user’s location with trusted contacts.</a:t>
            </a: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3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Gesture-Based SOS Activation</a:t>
            </a: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Activate emergency alerts through simple gestures.</a:t>
            </a: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3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Safe Zones Identification</a:t>
            </a: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Display nearby safe zones like police stations or hospitals.</a:t>
            </a: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3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Direct Chat with Authorities</a:t>
            </a: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Enable direct communication with police during emergencies.</a:t>
            </a: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3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Audio/Video Recording</a:t>
            </a: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Start recording during an incident and store footage securely.</a:t>
            </a: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3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Bluetooth/USSD Communication</a:t>
            </a: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Send alerts even in areas with poor network connectivity.</a:t>
            </a: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3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Dashboard for Law Enforcement</a:t>
            </a: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 platform for authorities to monitor real-time incidents.</a:t>
            </a:r>
          </a:p>
          <a:p>
            <a:pPr marL="0" indent="0" algn="just">
              <a:buNone/>
            </a:pPr>
            <a:r>
              <a:rPr lang="en-IN" sz="1400" b="1" dirty="0">
                <a:solidFill>
                  <a:schemeClr val="bg1"/>
                </a:solidFill>
                <a:latin typeface="Times New Roman" panose="02020603050405020304" pitchFamily="18" charset="0"/>
                <a:cs typeface="Times New Roman" panose="02020603050405020304" pitchFamily="18" charset="0"/>
              </a:rPr>
              <a:t>ML Models:</a:t>
            </a:r>
          </a:p>
          <a:p>
            <a:pPr marL="342900" indent="-342900" algn="just">
              <a:lnSpc>
                <a:spcPct val="100000"/>
              </a:lnSpc>
              <a:buFont typeface="+mj-lt"/>
              <a:buAutoNum type="arabicPeriod"/>
            </a:pPr>
            <a:r>
              <a:rPr lang="en-IN" sz="1300" b="1" dirty="0">
                <a:solidFill>
                  <a:schemeClr val="bg1"/>
                </a:solidFill>
                <a:latin typeface="Times New Roman" panose="02020603050405020304" pitchFamily="18" charset="0"/>
                <a:cs typeface="Times New Roman" panose="02020603050405020304" pitchFamily="18" charset="0"/>
              </a:rPr>
              <a:t>Person Detection &amp; Gender Classification</a:t>
            </a:r>
            <a:r>
              <a:rPr lang="en-IN" sz="1300" dirty="0">
                <a:solidFill>
                  <a:schemeClr val="bg1"/>
                </a:solidFill>
                <a:latin typeface="Times New Roman" panose="02020603050405020304" pitchFamily="18" charset="0"/>
                <a:cs typeface="Times New Roman" panose="02020603050405020304" pitchFamily="18" charset="0"/>
              </a:rPr>
              <a:t>: AI models to identify individuals and determine their gender.</a:t>
            </a:r>
          </a:p>
          <a:p>
            <a:pPr marL="342900" indent="-342900" algn="just">
              <a:lnSpc>
                <a:spcPct val="100000"/>
              </a:lnSpc>
              <a:buFont typeface="+mj-lt"/>
              <a:buAutoNum type="arabicPeriod"/>
            </a:pPr>
            <a:endParaRPr lang="en-IN" sz="1300" dirty="0">
              <a:solidFill>
                <a:schemeClr val="bg1"/>
              </a:solidFill>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IN" sz="1300" b="1" dirty="0">
                <a:solidFill>
                  <a:schemeClr val="bg1"/>
                </a:solidFill>
                <a:latin typeface="Times New Roman" panose="02020603050405020304" pitchFamily="18" charset="0"/>
                <a:cs typeface="Times New Roman" panose="02020603050405020304" pitchFamily="18" charset="0"/>
              </a:rPr>
              <a:t>Anomaly Detection</a:t>
            </a:r>
            <a:r>
              <a:rPr lang="en-IN" sz="1300" dirty="0">
                <a:solidFill>
                  <a:schemeClr val="bg1"/>
                </a:solidFill>
                <a:latin typeface="Times New Roman" panose="02020603050405020304" pitchFamily="18" charset="0"/>
                <a:cs typeface="Times New Roman" panose="02020603050405020304" pitchFamily="18" charset="0"/>
              </a:rPr>
              <a:t>: Models to detect situations like a lone woman at night or a woman surrounded by men.</a:t>
            </a:r>
          </a:p>
          <a:p>
            <a:pPr marL="342900" indent="-342900" algn="just">
              <a:buFont typeface="+mj-lt"/>
              <a:buAutoNum type="arabicPeriod"/>
            </a:pPr>
            <a:endParaRPr lang="en-IN" sz="1300" dirty="0">
              <a:solidFill>
                <a:schemeClr val="bg1"/>
              </a:solidFill>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IN" sz="1300" b="1" dirty="0">
                <a:solidFill>
                  <a:schemeClr val="bg1"/>
                </a:solidFill>
                <a:latin typeface="Times New Roman" panose="02020603050405020304" pitchFamily="18" charset="0"/>
                <a:cs typeface="Times New Roman" panose="02020603050405020304" pitchFamily="18" charset="0"/>
              </a:rPr>
              <a:t>Gesture Recognition</a:t>
            </a:r>
            <a:r>
              <a:rPr lang="en-IN" sz="1300" dirty="0">
                <a:solidFill>
                  <a:schemeClr val="bg1"/>
                </a:solidFill>
                <a:latin typeface="Times New Roman" panose="02020603050405020304" pitchFamily="18" charset="0"/>
                <a:cs typeface="Times New Roman" panose="02020603050405020304" pitchFamily="18" charset="0"/>
              </a:rPr>
              <a:t>: Detect specific gestures (e.g., shaking the phone) to trigger SOS alerts.</a:t>
            </a:r>
          </a:p>
          <a:p>
            <a:pPr marL="342900" indent="-342900" algn="just">
              <a:buFont typeface="+mj-lt"/>
              <a:buAutoNum type="arabicPeriod"/>
            </a:pPr>
            <a:endParaRPr lang="en-IN" sz="1300" dirty="0">
              <a:solidFill>
                <a:schemeClr val="bg1"/>
              </a:solidFill>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IN" sz="1300" b="1" dirty="0">
                <a:solidFill>
                  <a:schemeClr val="bg1"/>
                </a:solidFill>
                <a:latin typeface="Times New Roman" panose="02020603050405020304" pitchFamily="18" charset="0"/>
                <a:cs typeface="Times New Roman" panose="02020603050405020304" pitchFamily="18" charset="0"/>
              </a:rPr>
              <a:t>Contextual Analysis</a:t>
            </a:r>
            <a:r>
              <a:rPr lang="en-IN" sz="1300" dirty="0">
                <a:solidFill>
                  <a:schemeClr val="bg1"/>
                </a:solidFill>
                <a:latin typeface="Times New Roman" panose="02020603050405020304" pitchFamily="18" charset="0"/>
                <a:cs typeface="Times New Roman" panose="02020603050405020304" pitchFamily="18" charset="0"/>
              </a:rPr>
              <a:t>: </a:t>
            </a:r>
            <a:r>
              <a:rPr lang="en-IN" sz="1300" dirty="0" err="1">
                <a:solidFill>
                  <a:schemeClr val="bg1"/>
                </a:solidFill>
                <a:latin typeface="Times New Roman" panose="02020603050405020304" pitchFamily="18" charset="0"/>
                <a:cs typeface="Times New Roman" panose="02020603050405020304" pitchFamily="18" charset="0"/>
              </a:rPr>
              <a:t>Analyze</a:t>
            </a:r>
            <a:r>
              <a:rPr lang="en-IN" sz="1300" dirty="0">
                <a:solidFill>
                  <a:schemeClr val="bg1"/>
                </a:solidFill>
                <a:latin typeface="Times New Roman" panose="02020603050405020304" pitchFamily="18" charset="0"/>
                <a:cs typeface="Times New Roman" panose="02020603050405020304" pitchFamily="18" charset="0"/>
              </a:rPr>
              <a:t> video feeds or sensor data to send automated alerts in emergencies.</a:t>
            </a:r>
          </a:p>
          <a:p>
            <a:pPr marL="342900" indent="-342900" algn="just">
              <a:buFont typeface="+mj-lt"/>
              <a:buAutoNum type="arabicPeriod"/>
            </a:pPr>
            <a:endParaRPr lang="en-IN" sz="1300" dirty="0">
              <a:solidFill>
                <a:schemeClr val="bg1"/>
              </a:solidFill>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IN" sz="1300" b="1" dirty="0">
                <a:solidFill>
                  <a:schemeClr val="bg1"/>
                </a:solidFill>
                <a:latin typeface="Times New Roman" panose="02020603050405020304" pitchFamily="18" charset="0"/>
                <a:cs typeface="Times New Roman" panose="02020603050405020304" pitchFamily="18" charset="0"/>
              </a:rPr>
              <a:t>Audio/Video Analysis</a:t>
            </a:r>
            <a:r>
              <a:rPr lang="en-IN" sz="1300" dirty="0">
                <a:solidFill>
                  <a:schemeClr val="bg1"/>
                </a:solidFill>
                <a:latin typeface="Times New Roman" panose="02020603050405020304" pitchFamily="18" charset="0"/>
                <a:cs typeface="Times New Roman" panose="02020603050405020304" pitchFamily="18" charset="0"/>
              </a:rPr>
              <a:t>: </a:t>
            </a:r>
            <a:r>
              <a:rPr lang="en-IN" sz="1300" dirty="0" err="1">
                <a:solidFill>
                  <a:schemeClr val="bg1"/>
                </a:solidFill>
                <a:latin typeface="Times New Roman" panose="02020603050405020304" pitchFamily="18" charset="0"/>
                <a:cs typeface="Times New Roman" panose="02020603050405020304" pitchFamily="18" charset="0"/>
              </a:rPr>
              <a:t>Analyze</a:t>
            </a:r>
            <a:r>
              <a:rPr lang="en-IN" sz="1300" dirty="0">
                <a:solidFill>
                  <a:schemeClr val="bg1"/>
                </a:solidFill>
                <a:latin typeface="Times New Roman" panose="02020603050405020304" pitchFamily="18" charset="0"/>
                <a:cs typeface="Times New Roman" panose="02020603050405020304" pitchFamily="18" charset="0"/>
              </a:rPr>
              <a:t> recorded audio and video during incidents for evidence documentation.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61801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7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25690D-D4DF-9F9A-AE4E-DB880413322B}"/>
              </a:ext>
            </a:extLst>
          </p:cNvPr>
          <p:cNvSpPr>
            <a:spLocks noGrp="1"/>
          </p:cNvSpPr>
          <p:nvPr>
            <p:ph type="title"/>
          </p:nvPr>
        </p:nvSpPr>
        <p:spPr/>
        <p:txBody>
          <a:bodyPr/>
          <a:lstStyle/>
          <a:p>
            <a:r>
              <a:rPr lang="en-IN" b="1" dirty="0">
                <a:solidFill>
                  <a:schemeClr val="bg1"/>
                </a:solidFill>
                <a:latin typeface="Arial" panose="020B0604020202020204" pitchFamily="34" charset="0"/>
                <a:cs typeface="Arial" panose="020B0604020202020204" pitchFamily="34" charset="0"/>
              </a:rPr>
              <a:t>High Level Design</a:t>
            </a:r>
          </a:p>
        </p:txBody>
      </p:sp>
      <p:pic>
        <p:nvPicPr>
          <p:cNvPr id="4" name="Picture 3">
            <a:extLst>
              <a:ext uri="{FF2B5EF4-FFF2-40B4-BE49-F238E27FC236}">
                <a16:creationId xmlns:a16="http://schemas.microsoft.com/office/drawing/2014/main" xmlns="" id="{2A59E093-665E-95CF-2279-328A7FDFA0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9201" y="17623"/>
            <a:ext cx="3283974" cy="1715015"/>
          </a:xfrm>
          <a:prstGeom prst="rect">
            <a:avLst/>
          </a:prstGeom>
        </p:spPr>
      </p:pic>
      <p:pic>
        <p:nvPicPr>
          <p:cNvPr id="5" name="Content Placeholder 11">
            <a:extLst>
              <a:ext uri="{FF2B5EF4-FFF2-40B4-BE49-F238E27FC236}">
                <a16:creationId xmlns:a16="http://schemas.microsoft.com/office/drawing/2014/main" xmlns="" id="{262FE7C4-0359-FC1A-55F7-B700D5CC94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74974" y="6115338"/>
            <a:ext cx="4717026" cy="632052"/>
          </a:xfrm>
          <a:prstGeom prst="rect">
            <a:avLst/>
          </a:prstGeom>
        </p:spPr>
      </p:pic>
      <p:pic>
        <p:nvPicPr>
          <p:cNvPr id="6" name="Content Placeholder 5">
            <a:extLst>
              <a:ext uri="{FF2B5EF4-FFF2-40B4-BE49-F238E27FC236}">
                <a16:creationId xmlns:a16="http://schemas.microsoft.com/office/drawing/2014/main" xmlns="" id="{3FFC2DB0-1324-4107-33CB-D84A6F206356}"/>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rcRect/>
          <a:stretch>
            <a:fillRect/>
          </a:stretch>
        </p:blipFill>
        <p:spPr bwMode="auto">
          <a:xfrm>
            <a:off x="271051" y="2188664"/>
            <a:ext cx="3318467" cy="2644666"/>
          </a:xfrm>
          <a:prstGeom prst="rect">
            <a:avLst/>
          </a:prstGeom>
          <a:noFill/>
          <a:ln>
            <a:noFill/>
          </a:ln>
        </p:spPr>
      </p:pic>
      <p:pic>
        <p:nvPicPr>
          <p:cNvPr id="7" name="Picture 6">
            <a:extLst>
              <a:ext uri="{FF2B5EF4-FFF2-40B4-BE49-F238E27FC236}">
                <a16:creationId xmlns:a16="http://schemas.microsoft.com/office/drawing/2014/main" xmlns="" id="{745C70F7-F4BB-941A-92C9-6D66944C8182}"/>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50566" y="2261419"/>
            <a:ext cx="2909852" cy="2649828"/>
          </a:xfrm>
          <a:prstGeom prst="rect">
            <a:avLst/>
          </a:prstGeom>
          <a:noFill/>
          <a:ln>
            <a:noFill/>
          </a:ln>
        </p:spPr>
      </p:pic>
      <p:pic>
        <p:nvPicPr>
          <p:cNvPr id="8" name="Picture 7">
            <a:extLst>
              <a:ext uri="{FF2B5EF4-FFF2-40B4-BE49-F238E27FC236}">
                <a16:creationId xmlns:a16="http://schemas.microsoft.com/office/drawing/2014/main" xmlns="" id="{FEC7C707-E41F-DBBA-A85C-C5133928E426}"/>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97631" y="2042647"/>
            <a:ext cx="1817574" cy="2936699"/>
          </a:xfrm>
          <a:prstGeom prst="rect">
            <a:avLst/>
          </a:prstGeom>
          <a:ln>
            <a:noFill/>
          </a:ln>
          <a:effectLst>
            <a:softEdge rad="112500"/>
          </a:effectLst>
        </p:spPr>
      </p:pic>
      <p:pic>
        <p:nvPicPr>
          <p:cNvPr id="10" name="Picture 9">
            <a:extLst>
              <a:ext uri="{FF2B5EF4-FFF2-40B4-BE49-F238E27FC236}">
                <a16:creationId xmlns:a16="http://schemas.microsoft.com/office/drawing/2014/main" xmlns="" id="{F0646A3A-7E97-E91E-DAE4-B22B8CA775AB}"/>
              </a:ext>
            </a:extLst>
          </p:cNvPr>
          <p:cNvPicPr>
            <a:picLocks noChangeAspect="1"/>
          </p:cNvPicPr>
          <p:nvPr/>
        </p:nvPicPr>
        <p:blipFill>
          <a:blip r:embed="rId8"/>
          <a:stretch>
            <a:fillRect/>
          </a:stretch>
        </p:blipFill>
        <p:spPr>
          <a:xfrm>
            <a:off x="8991393" y="2188664"/>
            <a:ext cx="2909853" cy="2936700"/>
          </a:xfrm>
          <a:prstGeom prst="rect">
            <a:avLst/>
          </a:prstGeom>
        </p:spPr>
      </p:pic>
    </p:spTree>
    <p:extLst>
      <p:ext uri="{BB962C8B-B14F-4D97-AF65-F5344CB8AC3E}">
        <p14:creationId xmlns:p14="http://schemas.microsoft.com/office/powerpoint/2010/main" val="272791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7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25690D-D4DF-9F9A-AE4E-DB880413322B}"/>
              </a:ext>
            </a:extLst>
          </p:cNvPr>
          <p:cNvSpPr>
            <a:spLocks noGrp="1"/>
          </p:cNvSpPr>
          <p:nvPr>
            <p:ph type="title"/>
          </p:nvPr>
        </p:nvSpPr>
        <p:spPr/>
        <p:txBody>
          <a:bodyPr/>
          <a:lstStyle/>
          <a:p>
            <a:r>
              <a:rPr lang="en-IN" b="1" dirty="0">
                <a:solidFill>
                  <a:schemeClr val="bg1"/>
                </a:solidFill>
                <a:latin typeface="Arial"/>
                <a:ea typeface="+mj-lt"/>
                <a:cs typeface="Arial"/>
              </a:rPr>
              <a:t>Tech Specifications</a:t>
            </a:r>
            <a:endParaRPr lang="en-US" dirty="0">
              <a:solidFill>
                <a:schemeClr val="bg1"/>
              </a:solidFill>
              <a:ea typeface="Calibri Light"/>
              <a:cs typeface="Calibri Light"/>
            </a:endParaRPr>
          </a:p>
        </p:txBody>
      </p:sp>
      <p:pic>
        <p:nvPicPr>
          <p:cNvPr id="4" name="Picture 3">
            <a:extLst>
              <a:ext uri="{FF2B5EF4-FFF2-40B4-BE49-F238E27FC236}">
                <a16:creationId xmlns:a16="http://schemas.microsoft.com/office/drawing/2014/main" xmlns="" id="{2A59E093-665E-95CF-2279-328A7FDFA0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08026" y="178532"/>
            <a:ext cx="3283974" cy="1715015"/>
          </a:xfrm>
          <a:prstGeom prst="rect">
            <a:avLst/>
          </a:prstGeom>
        </p:spPr>
      </p:pic>
      <p:pic>
        <p:nvPicPr>
          <p:cNvPr id="5" name="Content Placeholder 11">
            <a:extLst>
              <a:ext uri="{FF2B5EF4-FFF2-40B4-BE49-F238E27FC236}">
                <a16:creationId xmlns:a16="http://schemas.microsoft.com/office/drawing/2014/main" xmlns="" id="{262FE7C4-0359-FC1A-55F7-B700D5CC94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78298" y="6166554"/>
            <a:ext cx="4717026" cy="632052"/>
          </a:xfrm>
          <a:prstGeom prst="rect">
            <a:avLst/>
          </a:prstGeom>
        </p:spPr>
      </p:pic>
      <p:sp>
        <p:nvSpPr>
          <p:cNvPr id="30" name="TextBox 29">
            <a:extLst>
              <a:ext uri="{FF2B5EF4-FFF2-40B4-BE49-F238E27FC236}">
                <a16:creationId xmlns:a16="http://schemas.microsoft.com/office/drawing/2014/main" xmlns="" id="{77B859E6-8AD0-02EB-6967-F4E3C77FA2FA}"/>
              </a:ext>
            </a:extLst>
          </p:cNvPr>
          <p:cNvSpPr txBox="1"/>
          <p:nvPr/>
        </p:nvSpPr>
        <p:spPr>
          <a:xfrm>
            <a:off x="1323532" y="1935911"/>
            <a:ext cx="1336841" cy="369332"/>
          </a:xfrm>
          <a:prstGeom prst="rect">
            <a:avLst/>
          </a:prstGeom>
          <a:noFill/>
        </p:spPr>
        <p:txBody>
          <a:bodyPr wrap="none" rtlCol="0">
            <a:spAutoFit/>
          </a:bodyPr>
          <a:lstStyle/>
          <a:p>
            <a:r>
              <a:rPr lang="en-IN" dirty="0">
                <a:solidFill>
                  <a:schemeClr val="bg1"/>
                </a:solidFill>
              </a:rPr>
              <a:t>React native</a:t>
            </a:r>
          </a:p>
        </p:txBody>
      </p:sp>
      <p:sp>
        <p:nvSpPr>
          <p:cNvPr id="31" name="TextBox 30">
            <a:extLst>
              <a:ext uri="{FF2B5EF4-FFF2-40B4-BE49-F238E27FC236}">
                <a16:creationId xmlns:a16="http://schemas.microsoft.com/office/drawing/2014/main" xmlns="" id="{1EC64CE7-3E93-12AE-1A89-14A7D667F825}"/>
              </a:ext>
            </a:extLst>
          </p:cNvPr>
          <p:cNvSpPr txBox="1"/>
          <p:nvPr/>
        </p:nvSpPr>
        <p:spPr>
          <a:xfrm>
            <a:off x="931326" y="1481913"/>
            <a:ext cx="570990" cy="369332"/>
          </a:xfrm>
          <a:prstGeom prst="rect">
            <a:avLst/>
          </a:prstGeom>
          <a:noFill/>
        </p:spPr>
        <p:txBody>
          <a:bodyPr wrap="none" rtlCol="0">
            <a:spAutoFit/>
          </a:bodyPr>
          <a:lstStyle/>
          <a:p>
            <a:r>
              <a:rPr lang="en-IN" b="1" dirty="0">
                <a:solidFill>
                  <a:schemeClr val="bg1"/>
                </a:solidFill>
              </a:rPr>
              <a:t>App</a:t>
            </a:r>
          </a:p>
        </p:txBody>
      </p:sp>
      <p:sp>
        <p:nvSpPr>
          <p:cNvPr id="32" name="TextBox 31">
            <a:extLst>
              <a:ext uri="{FF2B5EF4-FFF2-40B4-BE49-F238E27FC236}">
                <a16:creationId xmlns:a16="http://schemas.microsoft.com/office/drawing/2014/main" xmlns="" id="{338F667E-4E25-17F2-842B-29E2AB8DBC81}"/>
              </a:ext>
            </a:extLst>
          </p:cNvPr>
          <p:cNvSpPr txBox="1"/>
          <p:nvPr/>
        </p:nvSpPr>
        <p:spPr>
          <a:xfrm>
            <a:off x="2779226" y="4869848"/>
            <a:ext cx="401411" cy="369332"/>
          </a:xfrm>
          <a:prstGeom prst="rect">
            <a:avLst/>
          </a:prstGeom>
          <a:noFill/>
        </p:spPr>
        <p:txBody>
          <a:bodyPr wrap="square">
            <a:spAutoFit/>
          </a:bodyPr>
          <a:lstStyle/>
          <a:p>
            <a:endParaRPr lang="en-IN">
              <a:solidFill>
                <a:schemeClr val="bg1"/>
              </a:solidFill>
            </a:endParaRPr>
          </a:p>
        </p:txBody>
      </p:sp>
      <p:pic>
        <p:nvPicPr>
          <p:cNvPr id="33" name="Picture 32">
            <a:extLst>
              <a:ext uri="{FF2B5EF4-FFF2-40B4-BE49-F238E27FC236}">
                <a16:creationId xmlns:a16="http://schemas.microsoft.com/office/drawing/2014/main" xmlns="" id="{0E6CA872-3248-F5EA-BEEC-A6BBF27C8FCF}"/>
              </a:ext>
            </a:extLst>
          </p:cNvPr>
          <p:cNvPicPr>
            <a:picLocks noChangeAspect="1"/>
          </p:cNvPicPr>
          <p:nvPr/>
        </p:nvPicPr>
        <p:blipFill>
          <a:blip r:embed="rId5"/>
          <a:stretch>
            <a:fillRect/>
          </a:stretch>
        </p:blipFill>
        <p:spPr>
          <a:xfrm>
            <a:off x="2065010" y="2829154"/>
            <a:ext cx="782304" cy="831008"/>
          </a:xfrm>
          <a:prstGeom prst="rect">
            <a:avLst/>
          </a:prstGeom>
          <a:ln>
            <a:noFill/>
          </a:ln>
          <a:effectLst>
            <a:outerShdw blurRad="292100" dist="139700" dir="2700000" algn="tl" rotWithShape="0">
              <a:srgbClr val="333333">
                <a:alpha val="65000"/>
              </a:srgbClr>
            </a:outerShdw>
          </a:effectLst>
        </p:spPr>
      </p:pic>
      <p:pic>
        <p:nvPicPr>
          <p:cNvPr id="34" name="Picture 33">
            <a:extLst>
              <a:ext uri="{FF2B5EF4-FFF2-40B4-BE49-F238E27FC236}">
                <a16:creationId xmlns:a16="http://schemas.microsoft.com/office/drawing/2014/main" xmlns="" id="{419508C1-06B2-4DE3-921C-43E2693724E6}"/>
              </a:ext>
            </a:extLst>
          </p:cNvPr>
          <p:cNvPicPr>
            <a:picLocks noChangeAspect="1"/>
          </p:cNvPicPr>
          <p:nvPr/>
        </p:nvPicPr>
        <p:blipFill>
          <a:blip r:embed="rId6"/>
          <a:stretch>
            <a:fillRect/>
          </a:stretch>
        </p:blipFill>
        <p:spPr>
          <a:xfrm>
            <a:off x="1049208" y="2888238"/>
            <a:ext cx="839485" cy="799214"/>
          </a:xfrm>
          <a:prstGeom prst="rect">
            <a:avLst/>
          </a:prstGeom>
        </p:spPr>
      </p:pic>
      <p:sp>
        <p:nvSpPr>
          <p:cNvPr id="35" name="TextBox 34">
            <a:extLst>
              <a:ext uri="{FF2B5EF4-FFF2-40B4-BE49-F238E27FC236}">
                <a16:creationId xmlns:a16="http://schemas.microsoft.com/office/drawing/2014/main" xmlns="" id="{95753E9B-D708-6294-0B56-1932C55E2AAF}"/>
              </a:ext>
            </a:extLst>
          </p:cNvPr>
          <p:cNvSpPr txBox="1"/>
          <p:nvPr/>
        </p:nvSpPr>
        <p:spPr>
          <a:xfrm>
            <a:off x="1085554" y="2429112"/>
            <a:ext cx="991105" cy="369332"/>
          </a:xfrm>
          <a:prstGeom prst="rect">
            <a:avLst/>
          </a:prstGeom>
          <a:noFill/>
        </p:spPr>
        <p:txBody>
          <a:bodyPr wrap="none" rtlCol="0">
            <a:spAutoFit/>
          </a:bodyPr>
          <a:lstStyle/>
          <a:p>
            <a:r>
              <a:rPr lang="en-IN" b="1" dirty="0">
                <a:solidFill>
                  <a:schemeClr val="bg1"/>
                </a:solidFill>
              </a:rPr>
              <a:t>Backend</a:t>
            </a:r>
          </a:p>
        </p:txBody>
      </p:sp>
      <p:sp>
        <p:nvSpPr>
          <p:cNvPr id="36" name="TextBox 35">
            <a:extLst>
              <a:ext uri="{FF2B5EF4-FFF2-40B4-BE49-F238E27FC236}">
                <a16:creationId xmlns:a16="http://schemas.microsoft.com/office/drawing/2014/main" xmlns="" id="{0726C622-5BA2-648B-7990-02ED2385D78D}"/>
              </a:ext>
            </a:extLst>
          </p:cNvPr>
          <p:cNvSpPr txBox="1"/>
          <p:nvPr/>
        </p:nvSpPr>
        <p:spPr>
          <a:xfrm>
            <a:off x="834072" y="3680795"/>
            <a:ext cx="2240744" cy="369332"/>
          </a:xfrm>
          <a:prstGeom prst="rect">
            <a:avLst/>
          </a:prstGeom>
          <a:noFill/>
        </p:spPr>
        <p:txBody>
          <a:bodyPr wrap="square">
            <a:spAutoFit/>
          </a:bodyPr>
          <a:lstStyle/>
          <a:p>
            <a:r>
              <a:rPr lang="en-IN" dirty="0">
                <a:solidFill>
                  <a:schemeClr val="bg1"/>
                </a:solidFill>
                <a:effectLst/>
              </a:rPr>
              <a:t>Node.js with Express</a:t>
            </a:r>
            <a:endParaRPr lang="en-IN" dirty="0">
              <a:solidFill>
                <a:schemeClr val="bg1"/>
              </a:solidFill>
            </a:endParaRPr>
          </a:p>
        </p:txBody>
      </p:sp>
      <p:sp>
        <p:nvSpPr>
          <p:cNvPr id="37" name="TextBox 36">
            <a:extLst>
              <a:ext uri="{FF2B5EF4-FFF2-40B4-BE49-F238E27FC236}">
                <a16:creationId xmlns:a16="http://schemas.microsoft.com/office/drawing/2014/main" xmlns="" id="{E2EC8E64-10C5-915C-934A-5F825943A588}"/>
              </a:ext>
            </a:extLst>
          </p:cNvPr>
          <p:cNvSpPr txBox="1"/>
          <p:nvPr/>
        </p:nvSpPr>
        <p:spPr>
          <a:xfrm>
            <a:off x="1711482" y="4056842"/>
            <a:ext cx="386644" cy="369332"/>
          </a:xfrm>
          <a:prstGeom prst="rect">
            <a:avLst/>
          </a:prstGeom>
          <a:noFill/>
        </p:spPr>
        <p:txBody>
          <a:bodyPr wrap="none" rtlCol="0">
            <a:spAutoFit/>
          </a:bodyPr>
          <a:lstStyle/>
          <a:p>
            <a:r>
              <a:rPr lang="en-IN" dirty="0">
                <a:solidFill>
                  <a:schemeClr val="bg1"/>
                </a:solidFill>
              </a:rPr>
              <a:t>or</a:t>
            </a:r>
          </a:p>
        </p:txBody>
      </p:sp>
      <p:pic>
        <p:nvPicPr>
          <p:cNvPr id="38" name="Picture 8">
            <a:extLst>
              <a:ext uri="{FF2B5EF4-FFF2-40B4-BE49-F238E27FC236}">
                <a16:creationId xmlns:a16="http://schemas.microsoft.com/office/drawing/2014/main" xmlns="" id="{5406EE21-2ECC-EA41-4D7C-BB46DD56316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74880" y="4421776"/>
            <a:ext cx="531144" cy="531144"/>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xmlns="" id="{F6AB2F0F-428B-740E-3863-881E6D082406}"/>
              </a:ext>
            </a:extLst>
          </p:cNvPr>
          <p:cNvSpPr txBox="1"/>
          <p:nvPr/>
        </p:nvSpPr>
        <p:spPr>
          <a:xfrm>
            <a:off x="1554608" y="4502497"/>
            <a:ext cx="914400" cy="369332"/>
          </a:xfrm>
          <a:prstGeom prst="rect">
            <a:avLst/>
          </a:prstGeom>
          <a:noFill/>
        </p:spPr>
        <p:txBody>
          <a:bodyPr wrap="square" rtlCol="0">
            <a:spAutoFit/>
          </a:bodyPr>
          <a:lstStyle/>
          <a:p>
            <a:r>
              <a:rPr lang="en-IN" dirty="0">
                <a:solidFill>
                  <a:schemeClr val="bg1"/>
                </a:solidFill>
              </a:rPr>
              <a:t>Python</a:t>
            </a:r>
          </a:p>
        </p:txBody>
      </p:sp>
      <p:pic>
        <p:nvPicPr>
          <p:cNvPr id="40" name="Picture 10" descr="Google TensorFlow icon PNG and SVG Vector Free Download">
            <a:extLst>
              <a:ext uri="{FF2B5EF4-FFF2-40B4-BE49-F238E27FC236}">
                <a16:creationId xmlns:a16="http://schemas.microsoft.com/office/drawing/2014/main" xmlns="" id="{16314A96-0B84-CE8C-A357-851271A42C2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89160" y="1968311"/>
            <a:ext cx="424309" cy="42430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a:extLst>
              <a:ext uri="{FF2B5EF4-FFF2-40B4-BE49-F238E27FC236}">
                <a16:creationId xmlns:a16="http://schemas.microsoft.com/office/drawing/2014/main" xmlns="" id="{E577FDE8-706D-06D1-3980-6C934D60CF7B}"/>
              </a:ext>
            </a:extLst>
          </p:cNvPr>
          <p:cNvPicPr>
            <a:picLocks noChangeAspect="1"/>
          </p:cNvPicPr>
          <p:nvPr/>
        </p:nvPicPr>
        <p:blipFill>
          <a:blip r:embed="rId9"/>
          <a:stretch>
            <a:fillRect/>
          </a:stretch>
        </p:blipFill>
        <p:spPr>
          <a:xfrm>
            <a:off x="5227035" y="1795028"/>
            <a:ext cx="621797" cy="630162"/>
          </a:xfrm>
          <a:prstGeom prst="rect">
            <a:avLst/>
          </a:prstGeom>
        </p:spPr>
      </p:pic>
      <p:sp>
        <p:nvSpPr>
          <p:cNvPr id="42" name="TextBox 41">
            <a:extLst>
              <a:ext uri="{FF2B5EF4-FFF2-40B4-BE49-F238E27FC236}">
                <a16:creationId xmlns:a16="http://schemas.microsoft.com/office/drawing/2014/main" xmlns="" id="{8741A416-51DD-21BC-2591-067A06BAA73F}"/>
              </a:ext>
            </a:extLst>
          </p:cNvPr>
          <p:cNvSpPr txBox="1"/>
          <p:nvPr/>
        </p:nvSpPr>
        <p:spPr>
          <a:xfrm>
            <a:off x="4174389" y="1524215"/>
            <a:ext cx="1794466" cy="369332"/>
          </a:xfrm>
          <a:prstGeom prst="rect">
            <a:avLst/>
          </a:prstGeom>
          <a:noFill/>
        </p:spPr>
        <p:txBody>
          <a:bodyPr wrap="none" rtlCol="0">
            <a:spAutoFit/>
          </a:bodyPr>
          <a:lstStyle/>
          <a:p>
            <a:r>
              <a:rPr lang="en-IN" b="1" dirty="0">
                <a:solidFill>
                  <a:schemeClr val="bg1"/>
                </a:solidFill>
              </a:rPr>
              <a:t>Face Recognition</a:t>
            </a:r>
          </a:p>
        </p:txBody>
      </p:sp>
      <p:sp>
        <p:nvSpPr>
          <p:cNvPr id="43" name="TextBox 42">
            <a:extLst>
              <a:ext uri="{FF2B5EF4-FFF2-40B4-BE49-F238E27FC236}">
                <a16:creationId xmlns:a16="http://schemas.microsoft.com/office/drawing/2014/main" xmlns="" id="{61066BBA-161C-DA05-50B8-045E74920D5A}"/>
              </a:ext>
            </a:extLst>
          </p:cNvPr>
          <p:cNvSpPr txBox="1"/>
          <p:nvPr/>
        </p:nvSpPr>
        <p:spPr>
          <a:xfrm>
            <a:off x="4145657" y="2413456"/>
            <a:ext cx="2997998" cy="369332"/>
          </a:xfrm>
          <a:prstGeom prst="rect">
            <a:avLst/>
          </a:prstGeom>
          <a:noFill/>
        </p:spPr>
        <p:txBody>
          <a:bodyPr wrap="square">
            <a:spAutoFit/>
          </a:bodyPr>
          <a:lstStyle/>
          <a:p>
            <a:r>
              <a:rPr lang="en-IN" dirty="0">
                <a:solidFill>
                  <a:schemeClr val="bg1"/>
                </a:solidFill>
                <a:effectLst/>
              </a:rPr>
              <a:t>TensorFlow/</a:t>
            </a:r>
            <a:r>
              <a:rPr lang="en-IN" dirty="0" err="1">
                <a:solidFill>
                  <a:schemeClr val="bg1"/>
                </a:solidFill>
                <a:effectLst/>
              </a:rPr>
              <a:t>PyTorch</a:t>
            </a:r>
            <a:endParaRPr lang="en-IN" dirty="0">
              <a:solidFill>
                <a:schemeClr val="bg1"/>
              </a:solidFill>
            </a:endParaRPr>
          </a:p>
        </p:txBody>
      </p:sp>
      <p:pic>
        <p:nvPicPr>
          <p:cNvPr id="44" name="Picture 12" descr="FaceNet - Chi tiết thông tin Sản phẩm">
            <a:extLst>
              <a:ext uri="{FF2B5EF4-FFF2-40B4-BE49-F238E27FC236}">
                <a16:creationId xmlns:a16="http://schemas.microsoft.com/office/drawing/2014/main" xmlns="" id="{640DF4CC-F612-5E60-DAED-1EE0E4DFBC2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192516" y="2916763"/>
            <a:ext cx="617595" cy="61759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a:extLst>
              <a:ext uri="{FF2B5EF4-FFF2-40B4-BE49-F238E27FC236}">
                <a16:creationId xmlns:a16="http://schemas.microsoft.com/office/drawing/2014/main" xmlns="" id="{AB9D3674-6670-95A6-FCF7-37F5DC7F91A3}"/>
              </a:ext>
            </a:extLst>
          </p:cNvPr>
          <p:cNvPicPr>
            <a:picLocks noChangeAspect="1"/>
          </p:cNvPicPr>
          <p:nvPr/>
        </p:nvPicPr>
        <p:blipFill>
          <a:blip r:embed="rId11"/>
          <a:stretch>
            <a:fillRect/>
          </a:stretch>
        </p:blipFill>
        <p:spPr>
          <a:xfrm>
            <a:off x="4874925" y="2886622"/>
            <a:ext cx="1312178" cy="656089"/>
          </a:xfrm>
          <a:prstGeom prst="rect">
            <a:avLst/>
          </a:prstGeom>
        </p:spPr>
      </p:pic>
      <p:sp>
        <p:nvSpPr>
          <p:cNvPr id="46" name="TextBox 45">
            <a:extLst>
              <a:ext uri="{FF2B5EF4-FFF2-40B4-BE49-F238E27FC236}">
                <a16:creationId xmlns:a16="http://schemas.microsoft.com/office/drawing/2014/main" xmlns="" id="{DB0E89C9-D171-1E43-CE22-944D2F95BE05}"/>
              </a:ext>
            </a:extLst>
          </p:cNvPr>
          <p:cNvSpPr txBox="1"/>
          <p:nvPr/>
        </p:nvSpPr>
        <p:spPr>
          <a:xfrm>
            <a:off x="4137940" y="3678964"/>
            <a:ext cx="1614925" cy="369332"/>
          </a:xfrm>
          <a:prstGeom prst="rect">
            <a:avLst/>
          </a:prstGeom>
          <a:noFill/>
        </p:spPr>
        <p:txBody>
          <a:bodyPr wrap="square">
            <a:spAutoFit/>
          </a:bodyPr>
          <a:lstStyle/>
          <a:p>
            <a:r>
              <a:rPr lang="en-IN" dirty="0" err="1">
                <a:solidFill>
                  <a:schemeClr val="bg1"/>
                </a:solidFill>
                <a:effectLst/>
              </a:rPr>
              <a:t>FaceNet</a:t>
            </a:r>
            <a:r>
              <a:rPr lang="en-IN" dirty="0">
                <a:solidFill>
                  <a:schemeClr val="bg1"/>
                </a:solidFill>
                <a:effectLst/>
              </a:rPr>
              <a:t>/YOLO</a:t>
            </a:r>
            <a:endParaRPr lang="en-IN" dirty="0">
              <a:solidFill>
                <a:schemeClr val="bg1"/>
              </a:solidFill>
            </a:endParaRPr>
          </a:p>
        </p:txBody>
      </p:sp>
      <p:sp>
        <p:nvSpPr>
          <p:cNvPr id="47" name="TextBox 46">
            <a:extLst>
              <a:ext uri="{FF2B5EF4-FFF2-40B4-BE49-F238E27FC236}">
                <a16:creationId xmlns:a16="http://schemas.microsoft.com/office/drawing/2014/main" xmlns="" id="{99A52D52-29AC-1237-1070-C5B62101D87E}"/>
              </a:ext>
            </a:extLst>
          </p:cNvPr>
          <p:cNvSpPr txBox="1"/>
          <p:nvPr/>
        </p:nvSpPr>
        <p:spPr>
          <a:xfrm>
            <a:off x="4168774" y="5352623"/>
            <a:ext cx="2062216" cy="646331"/>
          </a:xfrm>
          <a:prstGeom prst="rect">
            <a:avLst/>
          </a:prstGeom>
          <a:noFill/>
        </p:spPr>
        <p:txBody>
          <a:bodyPr wrap="square">
            <a:spAutoFit/>
          </a:bodyPr>
          <a:lstStyle/>
          <a:p>
            <a:r>
              <a:rPr lang="en-IN" dirty="0">
                <a:solidFill>
                  <a:schemeClr val="bg1"/>
                </a:solidFill>
                <a:effectLst/>
              </a:rPr>
              <a:t>AWS/Google Cloud for storage</a:t>
            </a:r>
            <a:endParaRPr lang="en-IN" dirty="0">
              <a:solidFill>
                <a:schemeClr val="bg1"/>
              </a:solidFill>
            </a:endParaRPr>
          </a:p>
        </p:txBody>
      </p:sp>
      <p:pic>
        <p:nvPicPr>
          <p:cNvPr id="48" name="Picture 14" descr="Premium Vector | CCTV camera icon logo vector design template">
            <a:extLst>
              <a:ext uri="{FF2B5EF4-FFF2-40B4-BE49-F238E27FC236}">
                <a16:creationId xmlns:a16="http://schemas.microsoft.com/office/drawing/2014/main" xmlns="" id="{C3CBF8E6-6C27-7950-7E9F-EB7AC94A185B}"/>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36278" y="5415502"/>
            <a:ext cx="740056" cy="740056"/>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xmlns="" id="{835FF929-83EB-402B-D071-1B19757125BB}"/>
              </a:ext>
            </a:extLst>
          </p:cNvPr>
          <p:cNvSpPr txBox="1"/>
          <p:nvPr/>
        </p:nvSpPr>
        <p:spPr>
          <a:xfrm>
            <a:off x="834072" y="6037318"/>
            <a:ext cx="2222090" cy="646331"/>
          </a:xfrm>
          <a:prstGeom prst="rect">
            <a:avLst/>
          </a:prstGeom>
          <a:noFill/>
        </p:spPr>
        <p:txBody>
          <a:bodyPr wrap="square">
            <a:spAutoFit/>
          </a:bodyPr>
          <a:lstStyle/>
          <a:p>
            <a:r>
              <a:rPr lang="en-IN" dirty="0">
                <a:solidFill>
                  <a:schemeClr val="bg1"/>
                </a:solidFill>
              </a:rPr>
              <a:t>Integrated </a:t>
            </a:r>
            <a:r>
              <a:rPr lang="en-IN" dirty="0">
                <a:solidFill>
                  <a:schemeClr val="bg1"/>
                </a:solidFill>
                <a:effectLst/>
              </a:rPr>
              <a:t>CCTV for real-time video</a:t>
            </a:r>
            <a:endParaRPr lang="en-IN" dirty="0">
              <a:solidFill>
                <a:schemeClr val="bg1"/>
              </a:solidFill>
            </a:endParaRPr>
          </a:p>
        </p:txBody>
      </p:sp>
      <p:sp>
        <p:nvSpPr>
          <p:cNvPr id="50" name="TextBox 49">
            <a:extLst>
              <a:ext uri="{FF2B5EF4-FFF2-40B4-BE49-F238E27FC236}">
                <a16:creationId xmlns:a16="http://schemas.microsoft.com/office/drawing/2014/main" xmlns="" id="{F0B03E5C-742E-375C-3F53-F028A27401C7}"/>
              </a:ext>
            </a:extLst>
          </p:cNvPr>
          <p:cNvSpPr txBox="1"/>
          <p:nvPr/>
        </p:nvSpPr>
        <p:spPr>
          <a:xfrm>
            <a:off x="4166085" y="4423855"/>
            <a:ext cx="1231336" cy="369332"/>
          </a:xfrm>
          <a:prstGeom prst="rect">
            <a:avLst/>
          </a:prstGeom>
          <a:noFill/>
        </p:spPr>
        <p:txBody>
          <a:bodyPr wrap="square">
            <a:spAutoFit/>
          </a:bodyPr>
          <a:lstStyle/>
          <a:p>
            <a:r>
              <a:rPr lang="en-IN" b="1" dirty="0">
                <a:solidFill>
                  <a:schemeClr val="bg1"/>
                </a:solidFill>
                <a:effectLst/>
              </a:rPr>
              <a:t>Cloud</a:t>
            </a:r>
            <a:endParaRPr lang="en-IN" dirty="0">
              <a:solidFill>
                <a:schemeClr val="bg1"/>
              </a:solidFill>
            </a:endParaRPr>
          </a:p>
        </p:txBody>
      </p:sp>
      <p:pic>
        <p:nvPicPr>
          <p:cNvPr id="51" name="Picture 22" descr="Firebase | Google's Mobile and Web App Development Platform">
            <a:extLst>
              <a:ext uri="{FF2B5EF4-FFF2-40B4-BE49-F238E27FC236}">
                <a16:creationId xmlns:a16="http://schemas.microsoft.com/office/drawing/2014/main" xmlns="" id="{A5EC37CA-CE40-985C-4F15-FD557D2598B0}"/>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112556" y="6018118"/>
            <a:ext cx="631747" cy="63174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4">
            <a:extLst>
              <a:ext uri="{FF2B5EF4-FFF2-40B4-BE49-F238E27FC236}">
                <a16:creationId xmlns:a16="http://schemas.microsoft.com/office/drawing/2014/main" xmlns="" id="{1BFEA03C-CCFB-1ED3-1957-1D18E92E3985}"/>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094368" y="4654504"/>
            <a:ext cx="847381" cy="866249"/>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6" descr="Google cloud logo - Social media &amp; Logos Icons">
            <a:extLst>
              <a:ext uri="{FF2B5EF4-FFF2-40B4-BE49-F238E27FC236}">
                <a16:creationId xmlns:a16="http://schemas.microsoft.com/office/drawing/2014/main" xmlns="" id="{1DE8B531-1B74-755F-70A2-429C2E0251C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760027" y="4426941"/>
            <a:ext cx="1237423" cy="1237423"/>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8" descr="Free Twilio Logo Icon - Free Download Logos Logo Icons | IconScout">
            <a:extLst>
              <a:ext uri="{FF2B5EF4-FFF2-40B4-BE49-F238E27FC236}">
                <a16:creationId xmlns:a16="http://schemas.microsoft.com/office/drawing/2014/main" xmlns="" id="{F41224E0-27C3-1491-B795-87787A173711}"/>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161068" y="2486636"/>
            <a:ext cx="444290" cy="444290"/>
          </a:xfrm>
          <a:prstGeom prst="rect">
            <a:avLst/>
          </a:prstGeom>
          <a:noFill/>
          <a:extLst>
            <a:ext uri="{909E8E84-426E-40DD-AFC4-6F175D3DCCD1}">
              <a14:hiddenFill xmlns:a14="http://schemas.microsoft.com/office/drawing/2010/main">
                <a:solidFill>
                  <a:srgbClr val="FFFFFF"/>
                </a:solidFill>
              </a14:hiddenFill>
            </a:ext>
          </a:extLst>
        </p:spPr>
      </p:pic>
      <p:sp>
        <p:nvSpPr>
          <p:cNvPr id="55" name="Rectangle 54">
            <a:extLst>
              <a:ext uri="{FF2B5EF4-FFF2-40B4-BE49-F238E27FC236}">
                <a16:creationId xmlns:a16="http://schemas.microsoft.com/office/drawing/2014/main" xmlns="" id="{C6E84B2B-208B-5E38-72B2-6595F423162F}"/>
              </a:ext>
            </a:extLst>
          </p:cNvPr>
          <p:cNvSpPr/>
          <p:nvPr/>
        </p:nvSpPr>
        <p:spPr>
          <a:xfrm>
            <a:off x="927374" y="1525893"/>
            <a:ext cx="2174875" cy="851168"/>
          </a:xfrm>
          <a:prstGeom prst="rect">
            <a:avLst/>
          </a:prstGeom>
          <a:solidFill>
            <a:schemeClr val="bg1">
              <a:alpha val="5000"/>
            </a:schemeClr>
          </a:solidFill>
          <a:ln w="180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solidFill>
                <a:srgbClr val="000000"/>
              </a:solidFill>
            </a:endParaRPr>
          </a:p>
        </p:txBody>
      </p:sp>
      <p:sp>
        <p:nvSpPr>
          <p:cNvPr id="56" name="Rectangle 55">
            <a:extLst>
              <a:ext uri="{FF2B5EF4-FFF2-40B4-BE49-F238E27FC236}">
                <a16:creationId xmlns:a16="http://schemas.microsoft.com/office/drawing/2014/main" xmlns="" id="{1AD66CB2-CDF2-618A-0536-AC4395D2800B}"/>
              </a:ext>
            </a:extLst>
          </p:cNvPr>
          <p:cNvSpPr/>
          <p:nvPr/>
        </p:nvSpPr>
        <p:spPr>
          <a:xfrm>
            <a:off x="889459" y="2500590"/>
            <a:ext cx="2191634" cy="2456194"/>
          </a:xfrm>
          <a:prstGeom prst="rect">
            <a:avLst/>
          </a:prstGeom>
          <a:solidFill>
            <a:schemeClr val="bg1">
              <a:alpha val="5000"/>
            </a:schemeClr>
          </a:solidFill>
          <a:ln w="180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solidFill>
                <a:srgbClr val="000000"/>
              </a:solidFill>
            </a:endParaRPr>
          </a:p>
        </p:txBody>
      </p:sp>
      <p:sp>
        <p:nvSpPr>
          <p:cNvPr id="57" name="TextBox 56">
            <a:extLst>
              <a:ext uri="{FF2B5EF4-FFF2-40B4-BE49-F238E27FC236}">
                <a16:creationId xmlns:a16="http://schemas.microsoft.com/office/drawing/2014/main" xmlns="" id="{C4C0B40B-0B31-3B1D-D734-7BE95BFD18C5}"/>
              </a:ext>
            </a:extLst>
          </p:cNvPr>
          <p:cNvSpPr txBox="1"/>
          <p:nvPr/>
        </p:nvSpPr>
        <p:spPr>
          <a:xfrm>
            <a:off x="834072" y="5026717"/>
            <a:ext cx="1538139" cy="369332"/>
          </a:xfrm>
          <a:prstGeom prst="rect">
            <a:avLst/>
          </a:prstGeom>
          <a:noFill/>
        </p:spPr>
        <p:txBody>
          <a:bodyPr wrap="square">
            <a:spAutoFit/>
          </a:bodyPr>
          <a:lstStyle/>
          <a:p>
            <a:r>
              <a:rPr lang="en-IN" b="1" dirty="0">
                <a:solidFill>
                  <a:schemeClr val="bg1"/>
                </a:solidFill>
                <a:effectLst/>
              </a:rPr>
              <a:t>Hardware</a:t>
            </a:r>
            <a:endParaRPr lang="en-IN" dirty="0">
              <a:solidFill>
                <a:schemeClr val="bg1"/>
              </a:solidFill>
            </a:endParaRPr>
          </a:p>
        </p:txBody>
      </p:sp>
      <p:sp>
        <p:nvSpPr>
          <p:cNvPr id="58" name="Rectangle 57">
            <a:extLst>
              <a:ext uri="{FF2B5EF4-FFF2-40B4-BE49-F238E27FC236}">
                <a16:creationId xmlns:a16="http://schemas.microsoft.com/office/drawing/2014/main" xmlns="" id="{9ACF395D-A065-32EC-D300-FEFD186863ED}"/>
              </a:ext>
            </a:extLst>
          </p:cNvPr>
          <p:cNvSpPr/>
          <p:nvPr/>
        </p:nvSpPr>
        <p:spPr>
          <a:xfrm>
            <a:off x="834072" y="5075948"/>
            <a:ext cx="2264815" cy="1621145"/>
          </a:xfrm>
          <a:prstGeom prst="rect">
            <a:avLst/>
          </a:prstGeom>
          <a:solidFill>
            <a:schemeClr val="bg1">
              <a:alpha val="5000"/>
            </a:schemeClr>
          </a:solidFill>
          <a:ln w="180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solidFill>
                <a:srgbClr val="000000"/>
              </a:solidFill>
            </a:endParaRPr>
          </a:p>
        </p:txBody>
      </p:sp>
      <p:sp>
        <p:nvSpPr>
          <p:cNvPr id="59" name="Rectangle 58">
            <a:extLst>
              <a:ext uri="{FF2B5EF4-FFF2-40B4-BE49-F238E27FC236}">
                <a16:creationId xmlns:a16="http://schemas.microsoft.com/office/drawing/2014/main" xmlns="" id="{15D18DF8-15AD-9A22-6BC0-06FBD0D612E6}"/>
              </a:ext>
            </a:extLst>
          </p:cNvPr>
          <p:cNvSpPr/>
          <p:nvPr/>
        </p:nvSpPr>
        <p:spPr>
          <a:xfrm>
            <a:off x="4111890" y="1481000"/>
            <a:ext cx="2241615" cy="2567016"/>
          </a:xfrm>
          <a:prstGeom prst="rect">
            <a:avLst/>
          </a:prstGeom>
          <a:solidFill>
            <a:schemeClr val="bg1">
              <a:alpha val="5000"/>
            </a:schemeClr>
          </a:solidFill>
          <a:ln w="180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solidFill>
                <a:schemeClr val="bg1"/>
              </a:solidFill>
            </a:endParaRPr>
          </a:p>
        </p:txBody>
      </p:sp>
      <p:sp>
        <p:nvSpPr>
          <p:cNvPr id="60" name="Rectangle 59">
            <a:extLst>
              <a:ext uri="{FF2B5EF4-FFF2-40B4-BE49-F238E27FC236}">
                <a16:creationId xmlns:a16="http://schemas.microsoft.com/office/drawing/2014/main" xmlns="" id="{12ADF572-9C23-F281-4309-7566B3A54B14}"/>
              </a:ext>
            </a:extLst>
          </p:cNvPr>
          <p:cNvSpPr/>
          <p:nvPr/>
        </p:nvSpPr>
        <p:spPr>
          <a:xfrm>
            <a:off x="7031807" y="2195451"/>
            <a:ext cx="2953150" cy="1523797"/>
          </a:xfrm>
          <a:prstGeom prst="rect">
            <a:avLst/>
          </a:prstGeom>
          <a:solidFill>
            <a:schemeClr val="bg1">
              <a:alpha val="5000"/>
            </a:schemeClr>
          </a:solidFill>
          <a:ln w="180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a:p>
            <a:pPr algn="ctr"/>
            <a:endParaRPr lang="en-IN">
              <a:solidFill>
                <a:schemeClr val="bg1"/>
              </a:solidFill>
            </a:endParaRPr>
          </a:p>
          <a:p>
            <a:pPr algn="ctr"/>
            <a:endParaRPr lang="en-IN" dirty="0">
              <a:solidFill>
                <a:schemeClr val="bg1"/>
              </a:solidFill>
            </a:endParaRPr>
          </a:p>
        </p:txBody>
      </p:sp>
      <p:sp>
        <p:nvSpPr>
          <p:cNvPr id="61" name="Rectangle 60">
            <a:extLst>
              <a:ext uri="{FF2B5EF4-FFF2-40B4-BE49-F238E27FC236}">
                <a16:creationId xmlns:a16="http://schemas.microsoft.com/office/drawing/2014/main" xmlns="" id="{CDC6DA2A-6318-4B39-6FF4-671FA294A71C}"/>
              </a:ext>
            </a:extLst>
          </p:cNvPr>
          <p:cNvSpPr/>
          <p:nvPr/>
        </p:nvSpPr>
        <p:spPr>
          <a:xfrm>
            <a:off x="4118627" y="4439111"/>
            <a:ext cx="2244635" cy="2238990"/>
          </a:xfrm>
          <a:prstGeom prst="rect">
            <a:avLst/>
          </a:prstGeom>
          <a:solidFill>
            <a:schemeClr val="bg1">
              <a:alpha val="5000"/>
            </a:schemeClr>
          </a:solidFill>
          <a:ln w="180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solidFill>
                <a:srgbClr val="000000"/>
              </a:solidFill>
            </a:endParaRPr>
          </a:p>
        </p:txBody>
      </p:sp>
      <p:sp>
        <p:nvSpPr>
          <p:cNvPr id="62" name="TextBox 61">
            <a:extLst>
              <a:ext uri="{FF2B5EF4-FFF2-40B4-BE49-F238E27FC236}">
                <a16:creationId xmlns:a16="http://schemas.microsoft.com/office/drawing/2014/main" xmlns="" id="{88B145B8-2AD7-CC1F-6A73-B95ACF245596}"/>
              </a:ext>
            </a:extLst>
          </p:cNvPr>
          <p:cNvSpPr txBox="1"/>
          <p:nvPr/>
        </p:nvSpPr>
        <p:spPr>
          <a:xfrm>
            <a:off x="7066633" y="2175658"/>
            <a:ext cx="720515" cy="1061829"/>
          </a:xfrm>
          <a:prstGeom prst="rect">
            <a:avLst/>
          </a:prstGeom>
          <a:noFill/>
        </p:spPr>
        <p:txBody>
          <a:bodyPr wrap="square">
            <a:spAutoFit/>
          </a:bodyPr>
          <a:lstStyle/>
          <a:p>
            <a:r>
              <a:rPr lang="en-IN" b="1" dirty="0">
                <a:solidFill>
                  <a:schemeClr val="bg1"/>
                </a:solidFill>
                <a:effectLst/>
              </a:rPr>
              <a:t>APIs</a:t>
            </a:r>
          </a:p>
          <a:p>
            <a:pPr>
              <a:lnSpc>
                <a:spcPct val="150000"/>
              </a:lnSpc>
            </a:pPr>
            <a:endParaRPr lang="en-IN" dirty="0">
              <a:solidFill>
                <a:schemeClr val="bg1"/>
              </a:solidFill>
            </a:endParaRPr>
          </a:p>
          <a:p>
            <a:endParaRPr lang="en-IN" dirty="0">
              <a:solidFill>
                <a:schemeClr val="bg1"/>
              </a:solidFill>
            </a:endParaRPr>
          </a:p>
        </p:txBody>
      </p:sp>
      <p:pic>
        <p:nvPicPr>
          <p:cNvPr id="63" name="Picture 62">
            <a:extLst>
              <a:ext uri="{FF2B5EF4-FFF2-40B4-BE49-F238E27FC236}">
                <a16:creationId xmlns:a16="http://schemas.microsoft.com/office/drawing/2014/main" xmlns="" id="{4821433D-8907-9B3D-A261-404A1F9B384A}"/>
              </a:ext>
            </a:extLst>
          </p:cNvPr>
          <p:cNvPicPr>
            <a:picLocks noChangeAspect="1"/>
          </p:cNvPicPr>
          <p:nvPr/>
        </p:nvPicPr>
        <p:blipFill>
          <a:blip r:embed="rId17"/>
          <a:stretch>
            <a:fillRect/>
          </a:stretch>
        </p:blipFill>
        <p:spPr>
          <a:xfrm>
            <a:off x="7063812" y="3091999"/>
            <a:ext cx="541546" cy="541546"/>
          </a:xfrm>
          <a:prstGeom prst="rect">
            <a:avLst/>
          </a:prstGeom>
        </p:spPr>
      </p:pic>
      <p:sp>
        <p:nvSpPr>
          <p:cNvPr id="64" name="TextBox 63">
            <a:extLst>
              <a:ext uri="{FF2B5EF4-FFF2-40B4-BE49-F238E27FC236}">
                <a16:creationId xmlns:a16="http://schemas.microsoft.com/office/drawing/2014/main" xmlns="" id="{DF2263D2-EB4A-14EC-3321-4B7254E7C775}"/>
              </a:ext>
            </a:extLst>
          </p:cNvPr>
          <p:cNvSpPr txBox="1"/>
          <p:nvPr/>
        </p:nvSpPr>
        <p:spPr>
          <a:xfrm>
            <a:off x="7361644" y="5341182"/>
            <a:ext cx="2540510" cy="369332"/>
          </a:xfrm>
          <a:prstGeom prst="rect">
            <a:avLst/>
          </a:prstGeom>
          <a:noFill/>
        </p:spPr>
        <p:txBody>
          <a:bodyPr wrap="square">
            <a:spAutoFit/>
          </a:bodyPr>
          <a:lstStyle/>
          <a:p>
            <a:r>
              <a:rPr lang="en-IN" dirty="0">
                <a:solidFill>
                  <a:schemeClr val="bg1"/>
                </a:solidFill>
                <a:effectLst/>
              </a:rPr>
              <a:t>PostgreSQL/MongoDB</a:t>
            </a:r>
            <a:endParaRPr lang="en-IN" dirty="0">
              <a:solidFill>
                <a:schemeClr val="bg1"/>
              </a:solidFill>
            </a:endParaRPr>
          </a:p>
        </p:txBody>
      </p:sp>
      <p:pic>
        <p:nvPicPr>
          <p:cNvPr id="65" name="Picture 64">
            <a:extLst>
              <a:ext uri="{FF2B5EF4-FFF2-40B4-BE49-F238E27FC236}">
                <a16:creationId xmlns:a16="http://schemas.microsoft.com/office/drawing/2014/main" xmlns="" id="{F02ACEDF-DF86-5A29-76CF-FBB5152549F4}"/>
              </a:ext>
            </a:extLst>
          </p:cNvPr>
          <p:cNvPicPr>
            <a:picLocks noChangeAspect="1"/>
          </p:cNvPicPr>
          <p:nvPr/>
        </p:nvPicPr>
        <p:blipFill>
          <a:blip r:embed="rId18"/>
          <a:stretch>
            <a:fillRect/>
          </a:stretch>
        </p:blipFill>
        <p:spPr>
          <a:xfrm>
            <a:off x="7062938" y="4381893"/>
            <a:ext cx="1645977" cy="1095323"/>
          </a:xfrm>
          <a:prstGeom prst="rect">
            <a:avLst/>
          </a:prstGeom>
        </p:spPr>
      </p:pic>
      <p:sp>
        <p:nvSpPr>
          <p:cNvPr id="66" name="AutoShape 34" descr="MongoDB Icon Vector Logo - Download Free SVG Icon | Worldvectorlogo">
            <a:extLst>
              <a:ext uri="{FF2B5EF4-FFF2-40B4-BE49-F238E27FC236}">
                <a16:creationId xmlns:a16="http://schemas.microsoft.com/office/drawing/2014/main" xmlns="" id="{1A15AA52-B54A-9EAF-5031-8A0A2C11DE4F}"/>
              </a:ext>
            </a:extLst>
          </p:cNvPr>
          <p:cNvSpPr>
            <a:spLocks noChangeAspect="1" noChangeArrowheads="1"/>
          </p:cNvSpPr>
          <p:nvPr/>
        </p:nvSpPr>
        <p:spPr bwMode="auto">
          <a:xfrm>
            <a:off x="8383070" y="441052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pic>
        <p:nvPicPr>
          <p:cNvPr id="67" name="Picture 66">
            <a:extLst>
              <a:ext uri="{FF2B5EF4-FFF2-40B4-BE49-F238E27FC236}">
                <a16:creationId xmlns:a16="http://schemas.microsoft.com/office/drawing/2014/main" xmlns="" id="{296D15D5-D7AD-383E-17DB-5BAA9D6B63FE}"/>
              </a:ext>
            </a:extLst>
          </p:cNvPr>
          <p:cNvPicPr>
            <a:picLocks noChangeAspect="1"/>
          </p:cNvPicPr>
          <p:nvPr/>
        </p:nvPicPr>
        <p:blipFill>
          <a:blip r:embed="rId19"/>
          <a:stretch>
            <a:fillRect/>
          </a:stretch>
        </p:blipFill>
        <p:spPr>
          <a:xfrm>
            <a:off x="8365612" y="4342988"/>
            <a:ext cx="1048798" cy="1048798"/>
          </a:xfrm>
          <a:prstGeom prst="rect">
            <a:avLst/>
          </a:prstGeom>
        </p:spPr>
      </p:pic>
      <p:sp>
        <p:nvSpPr>
          <p:cNvPr id="68" name="TextBox 67">
            <a:extLst>
              <a:ext uri="{FF2B5EF4-FFF2-40B4-BE49-F238E27FC236}">
                <a16:creationId xmlns:a16="http://schemas.microsoft.com/office/drawing/2014/main" xmlns="" id="{9E4777EA-5EC3-0A83-3AE4-0E9E3B7F3857}"/>
              </a:ext>
            </a:extLst>
          </p:cNvPr>
          <p:cNvSpPr txBox="1"/>
          <p:nvPr/>
        </p:nvSpPr>
        <p:spPr>
          <a:xfrm>
            <a:off x="7356332" y="4163925"/>
            <a:ext cx="1077987" cy="369332"/>
          </a:xfrm>
          <a:prstGeom prst="rect">
            <a:avLst/>
          </a:prstGeom>
          <a:noFill/>
        </p:spPr>
        <p:txBody>
          <a:bodyPr wrap="none" rtlCol="0">
            <a:spAutoFit/>
          </a:bodyPr>
          <a:lstStyle/>
          <a:p>
            <a:r>
              <a:rPr lang="en-IN" b="1" dirty="0">
                <a:solidFill>
                  <a:schemeClr val="bg1"/>
                </a:solidFill>
              </a:rPr>
              <a:t>Database</a:t>
            </a:r>
          </a:p>
        </p:txBody>
      </p:sp>
      <p:sp>
        <p:nvSpPr>
          <p:cNvPr id="69" name="Rectangle 68">
            <a:extLst>
              <a:ext uri="{FF2B5EF4-FFF2-40B4-BE49-F238E27FC236}">
                <a16:creationId xmlns:a16="http://schemas.microsoft.com/office/drawing/2014/main" xmlns="" id="{E465E164-5A6A-3B42-F90A-A15FF19F205C}"/>
              </a:ext>
            </a:extLst>
          </p:cNvPr>
          <p:cNvSpPr/>
          <p:nvPr/>
        </p:nvSpPr>
        <p:spPr>
          <a:xfrm>
            <a:off x="7047823" y="4195333"/>
            <a:ext cx="2948498" cy="1608033"/>
          </a:xfrm>
          <a:prstGeom prst="rect">
            <a:avLst/>
          </a:prstGeom>
          <a:solidFill>
            <a:schemeClr val="bg1">
              <a:alpha val="5000"/>
            </a:schemeClr>
          </a:solidFill>
          <a:ln w="180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solidFill>
                <a:srgbClr val="000000"/>
              </a:solidFill>
            </a:endParaRPr>
          </a:p>
        </p:txBody>
      </p:sp>
      <p:pic>
        <p:nvPicPr>
          <p:cNvPr id="2050" name="Picture 2">
            <a:extLst>
              <a:ext uri="{FF2B5EF4-FFF2-40B4-BE49-F238E27FC236}">
                <a16:creationId xmlns:a16="http://schemas.microsoft.com/office/drawing/2014/main" xmlns="" id="{234851F9-39BA-6E73-0FCC-B93CFCAAAEE0}"/>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678793" y="1851245"/>
            <a:ext cx="934421" cy="579722"/>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a:extLst>
              <a:ext uri="{FF2B5EF4-FFF2-40B4-BE49-F238E27FC236}">
                <a16:creationId xmlns:a16="http://schemas.microsoft.com/office/drawing/2014/main" xmlns="" id="{4EBAE23C-015D-351E-34E8-086D9AE45FAA}"/>
              </a:ext>
            </a:extLst>
          </p:cNvPr>
          <p:cNvSpPr txBox="1"/>
          <p:nvPr/>
        </p:nvSpPr>
        <p:spPr>
          <a:xfrm>
            <a:off x="7627886" y="2503530"/>
            <a:ext cx="2479781" cy="1200329"/>
          </a:xfrm>
          <a:prstGeom prst="rect">
            <a:avLst/>
          </a:prstGeom>
          <a:noFill/>
        </p:spPr>
        <p:txBody>
          <a:bodyPr wrap="none" rtlCol="0">
            <a:spAutoFit/>
          </a:bodyPr>
          <a:lstStyle/>
          <a:p>
            <a:r>
              <a:rPr lang="en-US" dirty="0">
                <a:solidFill>
                  <a:schemeClr val="bg1"/>
                </a:solidFill>
                <a:effectLst/>
              </a:rPr>
              <a:t>Twilio (SMS alerts)</a:t>
            </a:r>
          </a:p>
          <a:p>
            <a:endParaRPr lang="en-US" dirty="0">
              <a:solidFill>
                <a:schemeClr val="bg1"/>
              </a:solidFill>
              <a:effectLst/>
            </a:endParaRPr>
          </a:p>
          <a:p>
            <a:r>
              <a:rPr lang="en-US" dirty="0">
                <a:solidFill>
                  <a:schemeClr val="bg1"/>
                </a:solidFill>
                <a:effectLst/>
              </a:rPr>
              <a:t>Google Maps (location).</a:t>
            </a:r>
            <a:endParaRPr lang="en-IN" dirty="0">
              <a:solidFill>
                <a:schemeClr val="bg1"/>
              </a:solidFill>
            </a:endParaRPr>
          </a:p>
          <a:p>
            <a:endParaRPr lang="en-IN" dirty="0"/>
          </a:p>
        </p:txBody>
      </p:sp>
    </p:spTree>
    <p:extLst>
      <p:ext uri="{BB962C8B-B14F-4D97-AF65-F5344CB8AC3E}">
        <p14:creationId xmlns:p14="http://schemas.microsoft.com/office/powerpoint/2010/main" val="1129850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7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829150-E5E9-2326-A525-0DC3CFDAE0BD}"/>
              </a:ext>
            </a:extLst>
          </p:cNvPr>
          <p:cNvSpPr>
            <a:spLocks noGrp="1"/>
          </p:cNvSpPr>
          <p:nvPr>
            <p:ph type="title"/>
          </p:nvPr>
        </p:nvSpPr>
        <p:spPr/>
        <p:txBody>
          <a:bodyPr/>
          <a:lstStyle/>
          <a:p>
            <a:r>
              <a:rPr lang="en-IN" b="1" dirty="0">
                <a:solidFill>
                  <a:schemeClr val="bg1"/>
                </a:solidFill>
                <a:latin typeface="Arial" panose="020B0604020202020204" pitchFamily="34" charset="0"/>
                <a:cs typeface="Arial" panose="020B0604020202020204" pitchFamily="34" charset="0"/>
              </a:rPr>
              <a:t>Innovation and Uniqueness</a:t>
            </a:r>
          </a:p>
        </p:txBody>
      </p:sp>
      <p:sp>
        <p:nvSpPr>
          <p:cNvPr id="3" name="Content Placeholder 2">
            <a:extLst>
              <a:ext uri="{FF2B5EF4-FFF2-40B4-BE49-F238E27FC236}">
                <a16:creationId xmlns:a16="http://schemas.microsoft.com/office/drawing/2014/main" xmlns="" id="{7BCD6EB4-4D5E-78BB-8285-D706F537B3E3}"/>
              </a:ext>
            </a:extLst>
          </p:cNvPr>
          <p:cNvSpPr>
            <a:spLocks noGrp="1"/>
          </p:cNvSpPr>
          <p:nvPr>
            <p:ph idx="1"/>
          </p:nvPr>
        </p:nvSpPr>
        <p:spPr/>
        <p:txBody>
          <a:bodyPr numCol="2" spcCol="360000">
            <a:normAutofit fontScale="47500" lnSpcReduction="20000"/>
          </a:bodyPr>
          <a:lstStyle/>
          <a:p>
            <a:pPr marL="514350" lvl="0" indent="-514350" algn="just" eaLnBrk="0" fontAlgn="base" hangingPunct="0">
              <a:lnSpc>
                <a:spcPct val="100000"/>
              </a:lnSpc>
              <a:spcBef>
                <a:spcPct val="0"/>
              </a:spcBef>
              <a:spcAft>
                <a:spcPct val="0"/>
              </a:spcAft>
              <a:buFont typeface="+mj-lt"/>
              <a:buAutoNum type="arabicPeriod"/>
            </a:pPr>
            <a:r>
              <a:rPr lang="en-US" b="1" dirty="0">
                <a:solidFill>
                  <a:schemeClr val="bg1"/>
                </a:solidFill>
                <a:latin typeface="Times New Roman" panose="02020603050405020304" pitchFamily="18" charset="0"/>
                <a:cs typeface="Times New Roman" panose="02020603050405020304" pitchFamily="18" charset="0"/>
              </a:rPr>
              <a:t>Offline Communication Support</a:t>
            </a:r>
            <a:r>
              <a:rPr lang="en-US" dirty="0">
                <a:solidFill>
                  <a:schemeClr val="bg1"/>
                </a:solidFill>
                <a:latin typeface="Times New Roman" panose="02020603050405020304" pitchFamily="18" charset="0"/>
                <a:cs typeface="Times New Roman" panose="02020603050405020304" pitchFamily="18" charset="0"/>
              </a:rPr>
              <a:t>: Utilizes Bluetooth, USSD, and Wi-Fi Direct to allow emergency alerts even without network connectivity, covering potential dead zones</a:t>
            </a:r>
          </a:p>
          <a:p>
            <a:pPr marL="514350" lvl="0" indent="-514350" algn="just" eaLnBrk="0" fontAlgn="base" hangingPunct="0">
              <a:lnSpc>
                <a:spcPct val="100000"/>
              </a:lnSpc>
              <a:spcBef>
                <a:spcPct val="0"/>
              </a:spcBef>
              <a:spcAft>
                <a:spcPct val="0"/>
              </a:spcAft>
              <a:buFont typeface="+mj-lt"/>
              <a:buAutoNum type="arabicPeriod"/>
            </a:pPr>
            <a:endParaRPr lang="en-US" dirty="0">
              <a:solidFill>
                <a:schemeClr val="bg1"/>
              </a:solidFill>
              <a:latin typeface="Times New Roman" panose="02020603050405020304" pitchFamily="18" charset="0"/>
              <a:cs typeface="Times New Roman" panose="02020603050405020304" pitchFamily="18" charset="0"/>
            </a:endParaRPr>
          </a:p>
          <a:p>
            <a:pPr marL="514350" lvl="0" indent="-514350" algn="just" eaLnBrk="0" fontAlgn="base" hangingPunct="0">
              <a:lnSpc>
                <a:spcPct val="100000"/>
              </a:lnSpc>
              <a:spcBef>
                <a:spcPct val="0"/>
              </a:spcBef>
              <a:spcAft>
                <a:spcPct val="0"/>
              </a:spcAft>
              <a:buFont typeface="+mj-lt"/>
              <a:buAutoNum type="arabicPeriod"/>
            </a:pPr>
            <a:r>
              <a:rPr lang="en-US" altLang="en-US" b="1" dirty="0">
                <a:solidFill>
                  <a:schemeClr val="bg1"/>
                </a:solidFill>
                <a:latin typeface="Times New Roman" panose="02020603050405020304" pitchFamily="18" charset="0"/>
                <a:cs typeface="Times New Roman" panose="02020603050405020304" pitchFamily="18" charset="0"/>
              </a:rPr>
              <a:t>Anomaly-Based Alerts</a:t>
            </a:r>
            <a:r>
              <a:rPr lang="en-US" altLang="en-US" dirty="0">
                <a:solidFill>
                  <a:schemeClr val="bg1"/>
                </a:solidFill>
                <a:latin typeface="Times New Roman" panose="02020603050405020304" pitchFamily="18" charset="0"/>
                <a:cs typeface="Times New Roman" panose="02020603050405020304" pitchFamily="18" charset="0"/>
              </a:rPr>
              <a:t>: Automatically triggers alerts based on unusual situations like a lone woman in unsafe conditions or when surrounded by groups, adding an extra layer of security through proactive monitoring.</a:t>
            </a:r>
          </a:p>
          <a:p>
            <a:pPr marL="514350" lvl="0" indent="-514350" algn="just" eaLnBrk="0" fontAlgn="base" hangingPunct="0">
              <a:lnSpc>
                <a:spcPct val="100000"/>
              </a:lnSpc>
              <a:spcBef>
                <a:spcPct val="0"/>
              </a:spcBef>
              <a:spcAft>
                <a:spcPct val="0"/>
              </a:spcAft>
              <a:buFont typeface="+mj-lt"/>
              <a:buAutoNum type="arabicPeriod"/>
            </a:pPr>
            <a:endParaRPr lang="en-US" altLang="en-US" dirty="0">
              <a:solidFill>
                <a:schemeClr val="bg1"/>
              </a:solidFill>
              <a:latin typeface="Times New Roman" panose="02020603050405020304" pitchFamily="18" charset="0"/>
              <a:cs typeface="Times New Roman" panose="02020603050405020304" pitchFamily="18" charset="0"/>
            </a:endParaRPr>
          </a:p>
          <a:p>
            <a:pPr marL="514350" lvl="0" indent="-514350" algn="just" eaLnBrk="0" fontAlgn="base" hangingPunct="0">
              <a:lnSpc>
                <a:spcPct val="100000"/>
              </a:lnSpc>
              <a:spcBef>
                <a:spcPct val="0"/>
              </a:spcBef>
              <a:spcAft>
                <a:spcPct val="0"/>
              </a:spcAft>
              <a:buFont typeface="+mj-lt"/>
              <a:buAutoNum type="arabicPeriod"/>
            </a:pPr>
            <a:r>
              <a:rPr lang="en-US" altLang="en-US" b="1" dirty="0">
                <a:solidFill>
                  <a:schemeClr val="bg1"/>
                </a:solidFill>
                <a:latin typeface="Times New Roman" panose="02020603050405020304" pitchFamily="18" charset="0"/>
                <a:cs typeface="Times New Roman" panose="02020603050405020304" pitchFamily="18" charset="0"/>
              </a:rPr>
              <a:t>Gesture-Activated SOS</a:t>
            </a:r>
            <a:r>
              <a:rPr lang="en-US" altLang="en-US" dirty="0">
                <a:solidFill>
                  <a:schemeClr val="bg1"/>
                </a:solidFill>
                <a:latin typeface="Times New Roman" panose="02020603050405020304" pitchFamily="18" charset="0"/>
                <a:cs typeface="Times New Roman" panose="02020603050405020304" pitchFamily="18" charset="0"/>
              </a:rPr>
              <a:t>: Enables emergency alerts via specific gestures (like shaking the phone), providing a discreet and quick way to seek help.</a:t>
            </a:r>
          </a:p>
          <a:p>
            <a:pPr marL="514350" lvl="0" indent="-514350" algn="just" eaLnBrk="0" fontAlgn="base" hangingPunct="0">
              <a:lnSpc>
                <a:spcPct val="100000"/>
              </a:lnSpc>
              <a:spcBef>
                <a:spcPct val="0"/>
              </a:spcBef>
              <a:spcAft>
                <a:spcPct val="0"/>
              </a:spcAft>
              <a:buFont typeface="+mj-lt"/>
              <a:buAutoNum type="arabicPeriod"/>
            </a:pPr>
            <a:endParaRPr lang="en-US" altLang="en-US" dirty="0">
              <a:solidFill>
                <a:schemeClr val="bg1"/>
              </a:solidFill>
              <a:latin typeface="Times New Roman" panose="02020603050405020304" pitchFamily="18" charset="0"/>
              <a:cs typeface="Times New Roman" panose="02020603050405020304" pitchFamily="18" charset="0"/>
            </a:endParaRPr>
          </a:p>
          <a:p>
            <a:pPr marL="514350" lvl="0" indent="-514350" algn="just" eaLnBrk="0" fontAlgn="base" hangingPunct="0">
              <a:lnSpc>
                <a:spcPct val="100000"/>
              </a:lnSpc>
              <a:spcBef>
                <a:spcPct val="0"/>
              </a:spcBef>
              <a:spcAft>
                <a:spcPct val="0"/>
              </a:spcAft>
              <a:buFont typeface="+mj-lt"/>
              <a:buAutoNum type="arabicPeriod"/>
            </a:pPr>
            <a:r>
              <a:rPr lang="en-US" altLang="en-US" b="1" dirty="0">
                <a:solidFill>
                  <a:schemeClr val="bg1"/>
                </a:solidFill>
                <a:latin typeface="Times New Roman" panose="02020603050405020304" pitchFamily="18" charset="0"/>
                <a:cs typeface="Times New Roman" panose="02020603050405020304" pitchFamily="18" charset="0"/>
              </a:rPr>
              <a:t>Safe Route Mapping</a:t>
            </a:r>
            <a:r>
              <a:rPr lang="en-US" altLang="en-US" dirty="0">
                <a:solidFill>
                  <a:schemeClr val="bg1"/>
                </a:solidFill>
                <a:latin typeface="Times New Roman" panose="02020603050405020304" pitchFamily="18" charset="0"/>
                <a:cs typeface="Times New Roman" panose="02020603050405020304" pitchFamily="18" charset="0"/>
              </a:rPr>
              <a:t>: Recommends the safest routes to users based on real-time and historical data, guiding them away from high-risk areas.</a:t>
            </a:r>
          </a:p>
          <a:p>
            <a:pPr marL="514350" lvl="0" indent="-514350" algn="just" eaLnBrk="0" fontAlgn="base" hangingPunct="0">
              <a:lnSpc>
                <a:spcPct val="100000"/>
              </a:lnSpc>
              <a:spcBef>
                <a:spcPct val="0"/>
              </a:spcBef>
              <a:spcAft>
                <a:spcPct val="0"/>
              </a:spcAft>
              <a:buFont typeface="+mj-lt"/>
              <a:buAutoNum type="arabicPeriod"/>
            </a:pPr>
            <a:endParaRPr lang="en-US" altLang="en-US" dirty="0">
              <a:solidFill>
                <a:schemeClr val="bg1"/>
              </a:solidFill>
              <a:latin typeface="Times New Roman" panose="02020603050405020304" pitchFamily="18" charset="0"/>
              <a:cs typeface="Times New Roman" panose="02020603050405020304" pitchFamily="18" charset="0"/>
            </a:endParaRPr>
          </a:p>
          <a:p>
            <a:pPr marL="514350" lvl="0" indent="-514350" algn="just" eaLnBrk="0" fontAlgn="base" hangingPunct="0">
              <a:lnSpc>
                <a:spcPct val="100000"/>
              </a:lnSpc>
              <a:spcBef>
                <a:spcPct val="0"/>
              </a:spcBef>
              <a:spcAft>
                <a:spcPct val="0"/>
              </a:spcAft>
              <a:buFont typeface="+mj-lt"/>
              <a:buAutoNum type="arabicPeriod"/>
            </a:pPr>
            <a:r>
              <a:rPr lang="en-US" altLang="en-US" b="1" dirty="0">
                <a:solidFill>
                  <a:schemeClr val="bg1"/>
                </a:solidFill>
                <a:latin typeface="Times New Roman" panose="02020603050405020304" pitchFamily="18" charset="0"/>
                <a:cs typeface="Times New Roman" panose="02020603050405020304" pitchFamily="18" charset="0"/>
              </a:rPr>
              <a:t>Contextual AI Detection</a:t>
            </a:r>
            <a:r>
              <a:rPr lang="en-US" altLang="en-US" dirty="0">
                <a:solidFill>
                  <a:schemeClr val="bg1"/>
                </a:solidFill>
                <a:latin typeface="Times New Roman" panose="02020603050405020304" pitchFamily="18" charset="0"/>
                <a:cs typeface="Times New Roman" panose="02020603050405020304" pitchFamily="18" charset="0"/>
              </a:rPr>
              <a:t>: Uses machine learning to analyze real-time video or sensor data for contextual emergencies, ensuring immediate responses to potential threats.</a:t>
            </a:r>
          </a:p>
          <a:p>
            <a:pPr marL="514350" lvl="0" indent="-514350" algn="just" eaLnBrk="0" fontAlgn="base" hangingPunct="0">
              <a:lnSpc>
                <a:spcPct val="100000"/>
              </a:lnSpc>
              <a:spcBef>
                <a:spcPct val="0"/>
              </a:spcBef>
              <a:spcAft>
                <a:spcPct val="0"/>
              </a:spcAft>
              <a:buFont typeface="+mj-lt"/>
              <a:buAutoNum type="arabicPeriod"/>
            </a:pPr>
            <a:endParaRPr lang="en-US" altLang="en-US" dirty="0">
              <a:solidFill>
                <a:schemeClr val="bg1"/>
              </a:solidFill>
              <a:latin typeface="Times New Roman" panose="02020603050405020304" pitchFamily="18" charset="0"/>
              <a:cs typeface="Times New Roman" panose="02020603050405020304" pitchFamily="18" charset="0"/>
            </a:endParaRPr>
          </a:p>
          <a:p>
            <a:pPr marL="514350" lvl="0" indent="-514350" algn="just" eaLnBrk="0" fontAlgn="base" hangingPunct="0">
              <a:lnSpc>
                <a:spcPct val="100000"/>
              </a:lnSpc>
              <a:spcBef>
                <a:spcPct val="0"/>
              </a:spcBef>
              <a:spcAft>
                <a:spcPct val="0"/>
              </a:spcAft>
              <a:buFont typeface="+mj-lt"/>
              <a:buAutoNum type="arabicPeriod"/>
            </a:pPr>
            <a:r>
              <a:rPr lang="en-US" altLang="en-US" b="1" dirty="0">
                <a:solidFill>
                  <a:schemeClr val="bg1"/>
                </a:solidFill>
                <a:latin typeface="Times New Roman" panose="02020603050405020304" pitchFamily="18" charset="0"/>
                <a:cs typeface="Times New Roman" panose="02020603050405020304" pitchFamily="18" charset="0"/>
              </a:rPr>
              <a:t>Contextual Anomaly Detection</a:t>
            </a:r>
            <a:r>
              <a:rPr lang="en-US" altLang="en-US" dirty="0">
                <a:solidFill>
                  <a:schemeClr val="bg1"/>
                </a:solidFill>
                <a:latin typeface="Times New Roman" panose="02020603050405020304" pitchFamily="18" charset="0"/>
                <a:cs typeface="Times New Roman" panose="02020603050405020304" pitchFamily="18" charset="0"/>
              </a:rPr>
              <a:t>: Uses AI-driven analysis to detect risky situations (like a lone woman at night or being surrounded by men) in real time, proactively sending alerts even before a manual SOS is triggered.</a:t>
            </a:r>
          </a:p>
          <a:p>
            <a:pPr marL="514350" lvl="0" indent="-514350" algn="just" eaLnBrk="0" fontAlgn="base" hangingPunct="0">
              <a:lnSpc>
                <a:spcPct val="100000"/>
              </a:lnSpc>
              <a:spcBef>
                <a:spcPct val="0"/>
              </a:spcBef>
              <a:spcAft>
                <a:spcPct val="0"/>
              </a:spcAft>
              <a:buFont typeface="+mj-lt"/>
              <a:buAutoNum type="arabicPeriod"/>
            </a:pPr>
            <a:endParaRPr lang="en-US" altLang="en-US" dirty="0">
              <a:solidFill>
                <a:schemeClr val="bg1"/>
              </a:solidFill>
              <a:latin typeface="Times New Roman" panose="02020603050405020304" pitchFamily="18" charset="0"/>
              <a:cs typeface="Times New Roman" panose="02020603050405020304" pitchFamily="18" charset="0"/>
            </a:endParaRPr>
          </a:p>
          <a:p>
            <a:pPr marL="514350" lvl="0" indent="-514350" algn="just" eaLnBrk="0" fontAlgn="base" hangingPunct="0">
              <a:lnSpc>
                <a:spcPct val="100000"/>
              </a:lnSpc>
              <a:spcBef>
                <a:spcPct val="0"/>
              </a:spcBef>
              <a:spcAft>
                <a:spcPct val="0"/>
              </a:spcAft>
              <a:buFont typeface="+mj-lt"/>
              <a:buAutoNum type="arabicPeriod"/>
            </a:pPr>
            <a:r>
              <a:rPr lang="en-US" altLang="en-US" b="1" dirty="0">
                <a:solidFill>
                  <a:schemeClr val="bg1"/>
                </a:solidFill>
                <a:latin typeface="Times New Roman" panose="02020603050405020304" pitchFamily="18" charset="0"/>
                <a:cs typeface="Times New Roman" panose="02020603050405020304" pitchFamily="18" charset="0"/>
              </a:rPr>
              <a:t>Gesture-Based SOS Activation</a:t>
            </a:r>
            <a:r>
              <a:rPr lang="en-US" altLang="en-US" dirty="0">
                <a:solidFill>
                  <a:schemeClr val="bg1"/>
                </a:solidFill>
                <a:latin typeface="Times New Roman" panose="02020603050405020304" pitchFamily="18" charset="0"/>
                <a:cs typeface="Times New Roman" panose="02020603050405020304" pitchFamily="18" charset="0"/>
              </a:rPr>
              <a:t>: Allows users to activate an emergency alert discreetly through specific gestures, such as shaking the phone, providing a quick and inconspicuous way to call for help.</a:t>
            </a:r>
          </a:p>
          <a:p>
            <a:pPr marL="514350" lvl="0" indent="-514350" algn="just" eaLnBrk="0" fontAlgn="base" hangingPunct="0">
              <a:lnSpc>
                <a:spcPct val="100000"/>
              </a:lnSpc>
              <a:spcBef>
                <a:spcPct val="0"/>
              </a:spcBef>
              <a:spcAft>
                <a:spcPct val="0"/>
              </a:spcAft>
              <a:buFont typeface="+mj-lt"/>
              <a:buAutoNum type="arabicPeriod"/>
            </a:pPr>
            <a:endParaRPr lang="en-US" altLang="en-US" dirty="0">
              <a:solidFill>
                <a:schemeClr val="bg1"/>
              </a:solidFill>
              <a:latin typeface="Times New Roman" panose="02020603050405020304" pitchFamily="18" charset="0"/>
              <a:cs typeface="Times New Roman" panose="02020603050405020304" pitchFamily="18" charset="0"/>
            </a:endParaRPr>
          </a:p>
          <a:p>
            <a:pPr marL="514350" lvl="0" indent="-514350" algn="just" eaLnBrk="0" fontAlgn="base" hangingPunct="0">
              <a:lnSpc>
                <a:spcPct val="100000"/>
              </a:lnSpc>
              <a:spcBef>
                <a:spcPct val="0"/>
              </a:spcBef>
              <a:spcAft>
                <a:spcPct val="0"/>
              </a:spcAft>
              <a:buFont typeface="+mj-lt"/>
              <a:buAutoNum type="arabicPeriod"/>
            </a:pPr>
            <a:r>
              <a:rPr lang="en-US" altLang="en-US" b="1" dirty="0">
                <a:solidFill>
                  <a:schemeClr val="bg1"/>
                </a:solidFill>
                <a:latin typeface="Times New Roman" panose="02020603050405020304" pitchFamily="18" charset="0"/>
                <a:cs typeface="Times New Roman" panose="02020603050405020304" pitchFamily="18" charset="0"/>
              </a:rPr>
              <a:t>Offline Communication Support</a:t>
            </a:r>
            <a:r>
              <a:rPr lang="en-US" altLang="en-US" dirty="0">
                <a:solidFill>
                  <a:schemeClr val="bg1"/>
                </a:solidFill>
                <a:latin typeface="Times New Roman" panose="02020603050405020304" pitchFamily="18" charset="0"/>
                <a:cs typeface="Times New Roman" panose="02020603050405020304" pitchFamily="18" charset="0"/>
              </a:rPr>
              <a:t>: Integrates Bluetooth, USSD, and Wi-Fi Direct to send alerts even in areas without network coverage, ensuring connectivity in critical moments.</a:t>
            </a:r>
          </a:p>
          <a:p>
            <a:pPr marL="514350" lvl="0" indent="-514350" algn="just" eaLnBrk="0" fontAlgn="base" hangingPunct="0">
              <a:lnSpc>
                <a:spcPct val="100000"/>
              </a:lnSpc>
              <a:spcBef>
                <a:spcPct val="0"/>
              </a:spcBef>
              <a:spcAft>
                <a:spcPct val="0"/>
              </a:spcAft>
              <a:buFont typeface="+mj-lt"/>
              <a:buAutoNum type="arabicPeriod"/>
            </a:pPr>
            <a:endParaRPr lang="en-US" altLang="en-US" dirty="0">
              <a:solidFill>
                <a:schemeClr val="bg1"/>
              </a:solidFill>
              <a:latin typeface="Times New Roman" panose="02020603050405020304" pitchFamily="18" charset="0"/>
              <a:cs typeface="Times New Roman" panose="02020603050405020304" pitchFamily="18" charset="0"/>
            </a:endParaRPr>
          </a:p>
          <a:p>
            <a:pPr marL="514350" lvl="0" indent="-514350" algn="just" eaLnBrk="0" fontAlgn="base" hangingPunct="0">
              <a:lnSpc>
                <a:spcPct val="100000"/>
              </a:lnSpc>
              <a:spcBef>
                <a:spcPct val="0"/>
              </a:spcBef>
              <a:spcAft>
                <a:spcPct val="0"/>
              </a:spcAft>
              <a:buFont typeface="+mj-lt"/>
              <a:buAutoNum type="arabicPeriod"/>
            </a:pPr>
            <a:r>
              <a:rPr lang="en-US" altLang="en-US" b="1" dirty="0">
                <a:solidFill>
                  <a:schemeClr val="bg1"/>
                </a:solidFill>
                <a:latin typeface="Times New Roman" panose="02020603050405020304" pitchFamily="18" charset="0"/>
                <a:cs typeface="Times New Roman" panose="02020603050405020304" pitchFamily="18" charset="0"/>
              </a:rPr>
              <a:t>Safe Route Mapping</a:t>
            </a:r>
            <a:r>
              <a:rPr lang="en-US" altLang="en-US" dirty="0">
                <a:solidFill>
                  <a:schemeClr val="bg1"/>
                </a:solidFill>
                <a:latin typeface="Times New Roman" panose="02020603050405020304" pitchFamily="18" charset="0"/>
                <a:cs typeface="Times New Roman" panose="02020603050405020304" pitchFamily="18" charset="0"/>
              </a:rPr>
              <a:t>: Suggests the safest travel routes by avoiding high-risk areas based on real-time and historical incident data, empowering users to make safer travel choices.</a:t>
            </a:r>
          </a:p>
          <a:p>
            <a:pPr marL="514350" lvl="0" indent="-514350" algn="just" eaLnBrk="0" fontAlgn="base" hangingPunct="0">
              <a:lnSpc>
                <a:spcPct val="100000"/>
              </a:lnSpc>
              <a:spcBef>
                <a:spcPct val="0"/>
              </a:spcBef>
              <a:spcAft>
                <a:spcPct val="0"/>
              </a:spcAft>
              <a:buFont typeface="+mj-lt"/>
              <a:buAutoNum type="arabicPeriod"/>
            </a:pPr>
            <a:endParaRPr lang="en-US" altLang="en-US" dirty="0">
              <a:solidFill>
                <a:schemeClr val="bg1"/>
              </a:solidFill>
              <a:latin typeface="Times New Roman" panose="02020603050405020304" pitchFamily="18" charset="0"/>
              <a:cs typeface="Times New Roman" panose="02020603050405020304" pitchFamily="18" charset="0"/>
            </a:endParaRPr>
          </a:p>
          <a:p>
            <a:pPr marL="514350" lvl="0" indent="-514350" algn="just" eaLnBrk="0" fontAlgn="base" hangingPunct="0">
              <a:lnSpc>
                <a:spcPct val="100000"/>
              </a:lnSpc>
              <a:spcBef>
                <a:spcPct val="0"/>
              </a:spcBef>
              <a:spcAft>
                <a:spcPct val="0"/>
              </a:spcAft>
              <a:buFont typeface="+mj-lt"/>
              <a:buAutoNum type="arabicPeriod"/>
            </a:pPr>
            <a:r>
              <a:rPr lang="en-US" altLang="en-US" b="1" dirty="0">
                <a:solidFill>
                  <a:schemeClr val="bg1"/>
                </a:solidFill>
                <a:latin typeface="Times New Roman" panose="02020603050405020304" pitchFamily="18" charset="0"/>
                <a:cs typeface="Times New Roman" panose="02020603050405020304" pitchFamily="18" charset="0"/>
              </a:rPr>
              <a:t>Companion Mode and Direct Chat</a:t>
            </a:r>
            <a:r>
              <a:rPr lang="en-US" altLang="en-US" dirty="0">
                <a:solidFill>
                  <a:schemeClr val="bg1"/>
                </a:solidFill>
                <a:latin typeface="Times New Roman" panose="02020603050405020304" pitchFamily="18" charset="0"/>
                <a:cs typeface="Times New Roman" panose="02020603050405020304" pitchFamily="18" charset="0"/>
              </a:rPr>
              <a:t>: Offers continuous location sharing and a direct chat with nearby security or police, allowing real-time assistance and support from trusted contacts and authorities</a:t>
            </a:r>
            <a:r>
              <a:rPr lang="en-US" altLang="en-US" dirty="0">
                <a:latin typeface="Times New Roman" panose="02020603050405020304" pitchFamily="18" charset="0"/>
                <a:cs typeface="Times New Roman" panose="02020603050405020304" pitchFamily="18" charset="0"/>
              </a:rPr>
              <a:t>.</a:t>
            </a:r>
          </a:p>
          <a:p>
            <a:endParaRPr lang="en-IN" dirty="0"/>
          </a:p>
        </p:txBody>
      </p:sp>
      <p:pic>
        <p:nvPicPr>
          <p:cNvPr id="4" name="Picture 3">
            <a:extLst>
              <a:ext uri="{FF2B5EF4-FFF2-40B4-BE49-F238E27FC236}">
                <a16:creationId xmlns:a16="http://schemas.microsoft.com/office/drawing/2014/main" xmlns="" id="{EB446AC5-E385-9A6C-9083-9ECD77941F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9201" y="17623"/>
            <a:ext cx="3283974" cy="1715015"/>
          </a:xfrm>
          <a:prstGeom prst="rect">
            <a:avLst/>
          </a:prstGeom>
        </p:spPr>
      </p:pic>
      <p:pic>
        <p:nvPicPr>
          <p:cNvPr id="5" name="Content Placeholder 11">
            <a:extLst>
              <a:ext uri="{FF2B5EF4-FFF2-40B4-BE49-F238E27FC236}">
                <a16:creationId xmlns:a16="http://schemas.microsoft.com/office/drawing/2014/main" xmlns="" id="{003CD92B-B463-13CC-97B2-0173700D67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74974" y="6115338"/>
            <a:ext cx="4717026" cy="632052"/>
          </a:xfrm>
          <a:prstGeom prst="rect">
            <a:avLst/>
          </a:prstGeom>
        </p:spPr>
      </p:pic>
    </p:spTree>
    <p:extLst>
      <p:ext uri="{BB962C8B-B14F-4D97-AF65-F5344CB8AC3E}">
        <p14:creationId xmlns:p14="http://schemas.microsoft.com/office/powerpoint/2010/main" val="2575097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7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339874-0A74-B75D-D0DA-526E1825E5F3}"/>
              </a:ext>
            </a:extLst>
          </p:cNvPr>
          <p:cNvSpPr>
            <a:spLocks noGrp="1"/>
          </p:cNvSpPr>
          <p:nvPr>
            <p:ph type="title"/>
          </p:nvPr>
        </p:nvSpPr>
        <p:spPr/>
        <p:txBody>
          <a:bodyPr/>
          <a:lstStyle/>
          <a:p>
            <a:r>
              <a:rPr lang="en-IN" b="1" dirty="0">
                <a:solidFill>
                  <a:schemeClr val="bg1"/>
                </a:solidFill>
                <a:latin typeface="Arial" panose="020B0604020202020204" pitchFamily="34" charset="0"/>
                <a:cs typeface="Arial" panose="020B0604020202020204" pitchFamily="34" charset="0"/>
              </a:rPr>
              <a:t>Market Fit</a:t>
            </a:r>
          </a:p>
        </p:txBody>
      </p:sp>
      <p:pic>
        <p:nvPicPr>
          <p:cNvPr id="4" name="Picture 3">
            <a:extLst>
              <a:ext uri="{FF2B5EF4-FFF2-40B4-BE49-F238E27FC236}">
                <a16:creationId xmlns:a16="http://schemas.microsoft.com/office/drawing/2014/main" xmlns="" id="{3DB201BD-8AE2-0CFB-E660-DC825500BD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9201" y="17623"/>
            <a:ext cx="3283974" cy="1715015"/>
          </a:xfrm>
          <a:prstGeom prst="rect">
            <a:avLst/>
          </a:prstGeom>
        </p:spPr>
      </p:pic>
      <p:pic>
        <p:nvPicPr>
          <p:cNvPr id="5" name="Content Placeholder 11">
            <a:extLst>
              <a:ext uri="{FF2B5EF4-FFF2-40B4-BE49-F238E27FC236}">
                <a16:creationId xmlns:a16="http://schemas.microsoft.com/office/drawing/2014/main" xmlns="" id="{B7846865-F971-BBDC-7082-EE99861134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74974" y="6115338"/>
            <a:ext cx="4717026" cy="632052"/>
          </a:xfrm>
          <a:prstGeom prst="rect">
            <a:avLst/>
          </a:prstGeom>
        </p:spPr>
      </p:pic>
      <p:pic>
        <p:nvPicPr>
          <p:cNvPr id="4098" name="Picture 2" descr="Output image">
            <a:extLst>
              <a:ext uri="{FF2B5EF4-FFF2-40B4-BE49-F238E27FC236}">
                <a16:creationId xmlns:a16="http://schemas.microsoft.com/office/drawing/2014/main" xmlns="" id="{D2C39233-B01D-4EAF-E204-620EE56B38A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36310" y="1920893"/>
            <a:ext cx="4286865" cy="320447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xmlns="" id="{57BC1E01-A3BD-8083-189D-8237B84A2B71}"/>
              </a:ext>
            </a:extLst>
          </p:cNvPr>
          <p:cNvSpPr>
            <a:spLocks noGrp="1" noChangeArrowheads="1"/>
          </p:cNvSpPr>
          <p:nvPr>
            <p:ph idx="1"/>
          </p:nvPr>
        </p:nvSpPr>
        <p:spPr bwMode="auto">
          <a:xfrm>
            <a:off x="680885" y="1690688"/>
            <a:ext cx="7057102"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Women Safety Concerns</a:t>
            </a:r>
            <a:r>
              <a:rPr kumimoji="0" lang="en-US" altLang="en-US" sz="1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80% – Highlights the urgency in addressing safety needs for women.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Adoption of Safety Apps</a:t>
            </a:r>
            <a:r>
              <a:rPr kumimoji="0" lang="en-US" altLang="en-US" sz="1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60% – Indicates a growing market for reliable, comprehensive safety applications.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Awareness of Unsafe Areas</a:t>
            </a:r>
            <a:r>
              <a:rPr kumimoji="0" lang="en-US" altLang="en-US" sz="1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50% – Reflects users' interest in apps that inform about local risks.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Use of AI in Public Safety</a:t>
            </a:r>
            <a:r>
              <a:rPr kumimoji="0" lang="en-US" altLang="en-US" sz="1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40% – Shows the increasing role of AI for real-time monitoring and prevention.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Preference for Privacy in Safety Apps</a:t>
            </a:r>
            <a:r>
              <a:rPr kumimoji="0" lang="en-US" altLang="en-US" sz="1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70% – Emphasizes the need for secure, privacy-centered </a:t>
            </a:r>
            <a:r>
              <a:rPr kumimoji="0" lang="en-US" altLang="en-US" sz="1800" b="0" i="0" u="none" strike="noStrike" cap="none" normalizeH="0" baseline="0" dirty="0">
                <a:ln>
                  <a:noFill/>
                </a:ln>
                <a:solidFill>
                  <a:schemeClr val="bg1"/>
                </a:solidFill>
                <a:effectLst/>
                <a:latin typeface="Arial" panose="020B0604020202020204" pitchFamily="34" charset="0"/>
              </a:rPr>
              <a:t>features. </a:t>
            </a:r>
          </a:p>
        </p:txBody>
      </p:sp>
    </p:spTree>
    <p:extLst>
      <p:ext uri="{BB962C8B-B14F-4D97-AF65-F5344CB8AC3E}">
        <p14:creationId xmlns:p14="http://schemas.microsoft.com/office/powerpoint/2010/main" val="4012452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7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CDA58B-9E2C-EB8F-4ACD-47CC276D8149}"/>
              </a:ext>
            </a:extLst>
          </p:cNvPr>
          <p:cNvSpPr>
            <a:spLocks noGrp="1"/>
          </p:cNvSpPr>
          <p:nvPr>
            <p:ph type="title"/>
          </p:nvPr>
        </p:nvSpPr>
        <p:spPr/>
        <p:txBody>
          <a:bodyPr/>
          <a:lstStyle/>
          <a:p>
            <a:r>
              <a:rPr lang="en-IN" b="1" dirty="0">
                <a:solidFill>
                  <a:schemeClr val="bg1"/>
                </a:solidFill>
                <a:latin typeface="Arial" panose="020B0604020202020204" pitchFamily="34" charset="0"/>
                <a:cs typeface="Arial" panose="020B0604020202020204" pitchFamily="34" charset="0"/>
              </a:rPr>
              <a:t>Challenges and Risks</a:t>
            </a:r>
          </a:p>
        </p:txBody>
      </p:sp>
      <p:pic>
        <p:nvPicPr>
          <p:cNvPr id="4" name="Picture 3">
            <a:extLst>
              <a:ext uri="{FF2B5EF4-FFF2-40B4-BE49-F238E27FC236}">
                <a16:creationId xmlns:a16="http://schemas.microsoft.com/office/drawing/2014/main" xmlns="" id="{77B5ADE5-C50E-9965-776D-1E8A788CEC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9201" y="17623"/>
            <a:ext cx="3283974" cy="1715015"/>
          </a:xfrm>
          <a:prstGeom prst="rect">
            <a:avLst/>
          </a:prstGeom>
        </p:spPr>
      </p:pic>
      <p:pic>
        <p:nvPicPr>
          <p:cNvPr id="5" name="Content Placeholder 11">
            <a:extLst>
              <a:ext uri="{FF2B5EF4-FFF2-40B4-BE49-F238E27FC236}">
                <a16:creationId xmlns:a16="http://schemas.microsoft.com/office/drawing/2014/main" xmlns="" id="{D659BC03-F100-D062-500B-BCAFD42C16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74974" y="6115338"/>
            <a:ext cx="4717026" cy="632052"/>
          </a:xfrm>
          <a:prstGeom prst="rect">
            <a:avLst/>
          </a:prstGeom>
        </p:spPr>
      </p:pic>
      <p:sp>
        <p:nvSpPr>
          <p:cNvPr id="7" name="Rectangle 2">
            <a:extLst>
              <a:ext uri="{FF2B5EF4-FFF2-40B4-BE49-F238E27FC236}">
                <a16:creationId xmlns:a16="http://schemas.microsoft.com/office/drawing/2014/main" xmlns="" id="{D71158D4-8C3E-D83D-167D-0DAB6F907AE9}"/>
              </a:ext>
            </a:extLst>
          </p:cNvPr>
          <p:cNvSpPr>
            <a:spLocks noGrp="1" noChangeArrowheads="1"/>
          </p:cNvSpPr>
          <p:nvPr>
            <p:ph idx="1"/>
          </p:nvPr>
        </p:nvSpPr>
        <p:spPr bwMode="auto">
          <a:xfrm>
            <a:off x="838200" y="1734844"/>
            <a:ext cx="9581941"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6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Integration with Emergency Services</a:t>
            </a:r>
            <a:r>
              <a:rPr kumimoji="0" lang="en-US" altLang="en-US" sz="16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Collaborating effectively with law enforcement or emergency responders may be difficult due to differing protocols or limitations in real-time data sharing.</a:t>
            </a: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6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6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Maintenance and Updates</a:t>
            </a:r>
            <a:r>
              <a:rPr kumimoji="0" lang="en-US" altLang="en-US" sz="16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Continuous improvements are needed to keep AI models and app functionalities updated with evolving threats and feedback, which requires resources for long-term maintenance.</a:t>
            </a: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6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6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Battery and Resource Use</a:t>
            </a:r>
            <a:r>
              <a:rPr kumimoji="0" lang="en-US" altLang="en-US" sz="16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Continuous location sharing, real-time monitoring, and other intensive operations can impact battery life and device performance, potentially inconveniencing users.</a:t>
            </a: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6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6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Legal and Ethical Challenges</a:t>
            </a:r>
            <a:r>
              <a:rPr kumimoji="0" lang="en-US" altLang="en-US" sz="16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Implementation in different regions may encounter varying legal restrictions, and ethical concerns around surveillance must be handled thoughtfully to avoid potential backlash.</a:t>
            </a: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6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lang="en-US" sz="1600" b="1" dirty="0">
                <a:solidFill>
                  <a:schemeClr val="bg1"/>
                </a:solidFill>
                <a:latin typeface="Times New Roman" panose="02020603050405020304" pitchFamily="18" charset="0"/>
                <a:cs typeface="Times New Roman" panose="02020603050405020304" pitchFamily="18" charset="0"/>
              </a:rPr>
              <a:t>User Trust and Engagement</a:t>
            </a:r>
            <a:r>
              <a:rPr lang="en-US" sz="1600" dirty="0">
                <a:solidFill>
                  <a:schemeClr val="bg1"/>
                </a:solidFill>
                <a:latin typeface="Times New Roman" panose="02020603050405020304" pitchFamily="18" charset="0"/>
                <a:cs typeface="Times New Roman" panose="02020603050405020304" pitchFamily="18" charset="0"/>
              </a:rPr>
              <a:t>: Ensuring users trust the system enough to adopt it consistently can be challenging. Clear communication about data privacy, along with intuitive features, is critical for building confidence.</a:t>
            </a:r>
            <a:endParaRPr kumimoji="0" lang="en-US" altLang="en-US" sz="16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06866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239</TotalTime>
  <Words>1063</Words>
  <Application>Microsoft Office PowerPoint</Application>
  <PresentationFormat>Custom</PresentationFormat>
  <Paragraphs>137</Paragraphs>
  <Slides>11</Slides>
  <Notes>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Round 1 Submission</vt:lpstr>
      <vt:lpstr>Team Details</vt:lpstr>
      <vt:lpstr>Problem Statement</vt:lpstr>
      <vt:lpstr>Proposed Solution</vt:lpstr>
      <vt:lpstr>High Level Design</vt:lpstr>
      <vt:lpstr>Tech Specifications</vt:lpstr>
      <vt:lpstr>Innovation and Uniqueness</vt:lpstr>
      <vt:lpstr>Market Fit</vt:lpstr>
      <vt:lpstr>Challenges and Risks</vt:lpstr>
      <vt:lpstr>Future Scope</vt:lpstr>
      <vt:lpstr>Prototype Demonstration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Round 1 Submission</dc:title>
  <dc:creator>Smrithi Prakash</dc:creator>
  <cp:lastModifiedBy>Dell</cp:lastModifiedBy>
  <cp:revision>62</cp:revision>
  <dcterms:created xsi:type="dcterms:W3CDTF">2024-09-30T16:35:12Z</dcterms:created>
  <dcterms:modified xsi:type="dcterms:W3CDTF">2024-10-29T08:45:43Z</dcterms:modified>
</cp:coreProperties>
</file>